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56" r:id="rId5"/>
    <p:sldId id="547" r:id="rId6"/>
    <p:sldId id="564" r:id="rId7"/>
    <p:sldId id="257" r:id="rId8"/>
    <p:sldId id="284" r:id="rId9"/>
    <p:sldId id="286" r:id="rId10"/>
    <p:sldId id="402" r:id="rId11"/>
    <p:sldId id="454" r:id="rId12"/>
    <p:sldId id="455" r:id="rId13"/>
    <p:sldId id="456" r:id="rId14"/>
    <p:sldId id="457" r:id="rId15"/>
    <p:sldId id="459" r:id="rId16"/>
    <p:sldId id="458" r:id="rId17"/>
    <p:sldId id="460" r:id="rId18"/>
    <p:sldId id="461" r:id="rId19"/>
    <p:sldId id="462" r:id="rId20"/>
    <p:sldId id="550" r:id="rId21"/>
    <p:sldId id="551" r:id="rId22"/>
    <p:sldId id="465" r:id="rId23"/>
    <p:sldId id="463" r:id="rId24"/>
    <p:sldId id="549" r:id="rId25"/>
    <p:sldId id="557" r:id="rId26"/>
    <p:sldId id="558" r:id="rId27"/>
    <p:sldId id="572" r:id="rId28"/>
    <p:sldId id="552" r:id="rId29"/>
    <p:sldId id="571" r:id="rId30"/>
    <p:sldId id="559" r:id="rId31"/>
    <p:sldId id="560" r:id="rId32"/>
    <p:sldId id="570" r:id="rId33"/>
    <p:sldId id="563" r:id="rId34"/>
    <p:sldId id="561" r:id="rId35"/>
    <p:sldId id="565" r:id="rId36"/>
    <p:sldId id="555" r:id="rId37"/>
    <p:sldId id="394" r:id="rId38"/>
    <p:sldId id="388" r:id="rId39"/>
    <p:sldId id="567" r:id="rId40"/>
    <p:sldId id="416" r:id="rId41"/>
    <p:sldId id="568" r:id="rId42"/>
    <p:sldId id="428" r:id="rId43"/>
    <p:sldId id="569" r:id="rId44"/>
    <p:sldId id="566" r:id="rId45"/>
    <p:sldId id="573" r:id="rId46"/>
    <p:sldId id="46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3347E5-E88C-4AC0-97D2-42BD1023360A}" v="25" dt="2023-04-26T07:53:23.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8" autoAdjust="0"/>
    <p:restoredTop sz="62515" autoAdjust="0"/>
  </p:normalViewPr>
  <p:slideViewPr>
    <p:cSldViewPr snapToGrid="0">
      <p:cViewPr varScale="1">
        <p:scale>
          <a:sx n="58" d="100"/>
          <a:sy n="58" d="100"/>
        </p:scale>
        <p:origin x="108" y="354"/>
      </p:cViewPr>
      <p:guideLst/>
    </p:cSldViewPr>
  </p:slideViewPr>
  <p:notesTextViewPr>
    <p:cViewPr>
      <p:scale>
        <a:sx n="1" d="1"/>
        <a:sy n="1" d="1"/>
      </p:scale>
      <p:origin x="0" y="0"/>
    </p:cViewPr>
  </p:notesTextViewPr>
  <p:notesViewPr>
    <p:cSldViewPr snapToGrid="0">
      <p:cViewPr varScale="1">
        <p:scale>
          <a:sx n="96" d="100"/>
          <a:sy n="96" d="100"/>
        </p:scale>
        <p:origin x="260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o Jacobs" userId="e679439b-12e0-4690-9b84-caf9b975203a" providerId="ADAL" clId="{7D3347E5-E88C-4AC0-97D2-42BD1023360A}"/>
    <pc:docChg chg="undo custSel modSld modMainMaster">
      <pc:chgData name="Catho Jacobs" userId="e679439b-12e0-4690-9b84-caf9b975203a" providerId="ADAL" clId="{7D3347E5-E88C-4AC0-97D2-42BD1023360A}" dt="2023-04-26T08:16:09.752" v="5566" actId="20577"/>
      <pc:docMkLst>
        <pc:docMk/>
      </pc:docMkLst>
      <pc:sldChg chg="addSp delSp modSp mod">
        <pc:chgData name="Catho Jacobs" userId="e679439b-12e0-4690-9b84-caf9b975203a" providerId="ADAL" clId="{7D3347E5-E88C-4AC0-97D2-42BD1023360A}" dt="2023-04-25T14:46:08.519" v="308" actId="20577"/>
        <pc:sldMkLst>
          <pc:docMk/>
          <pc:sldMk cId="109857222" sldId="256"/>
        </pc:sldMkLst>
        <pc:spChg chg="del mod">
          <ac:chgData name="Catho Jacobs" userId="e679439b-12e0-4690-9b84-caf9b975203a" providerId="ADAL" clId="{7D3347E5-E88C-4AC0-97D2-42BD1023360A}" dt="2023-04-25T14:44:28.284" v="197" actId="478"/>
          <ac:spMkLst>
            <pc:docMk/>
            <pc:sldMk cId="109857222" sldId="256"/>
            <ac:spMk id="3" creationId="{00000000-0000-0000-0000-000000000000}"/>
          </ac:spMkLst>
        </pc:spChg>
        <pc:spChg chg="add mod">
          <ac:chgData name="Catho Jacobs" userId="e679439b-12e0-4690-9b84-caf9b975203a" providerId="ADAL" clId="{7D3347E5-E88C-4AC0-97D2-42BD1023360A}" dt="2023-04-25T14:46:08.519" v="308" actId="20577"/>
          <ac:spMkLst>
            <pc:docMk/>
            <pc:sldMk cId="109857222" sldId="256"/>
            <ac:spMk id="4" creationId="{1A026ECC-4F0E-EF13-26A4-00E1D8A72A56}"/>
          </ac:spMkLst>
        </pc:spChg>
        <pc:spChg chg="add del mod">
          <ac:chgData name="Catho Jacobs" userId="e679439b-12e0-4690-9b84-caf9b975203a" providerId="ADAL" clId="{7D3347E5-E88C-4AC0-97D2-42BD1023360A}" dt="2023-04-25T14:44:30.280" v="198" actId="478"/>
          <ac:spMkLst>
            <pc:docMk/>
            <pc:sldMk cId="109857222" sldId="256"/>
            <ac:spMk id="6" creationId="{FABBB3B2-B238-EA6B-E0E7-DA78FB799D5F}"/>
          </ac:spMkLst>
        </pc:spChg>
      </pc:sldChg>
      <pc:sldChg chg="modNotesTx">
        <pc:chgData name="Catho Jacobs" userId="e679439b-12e0-4690-9b84-caf9b975203a" providerId="ADAL" clId="{7D3347E5-E88C-4AC0-97D2-42BD1023360A}" dt="2023-04-26T07:46:25.589" v="5521"/>
        <pc:sldMkLst>
          <pc:docMk/>
          <pc:sldMk cId="1026712969" sldId="284"/>
        </pc:sldMkLst>
      </pc:sldChg>
      <pc:sldChg chg="modNotesTx">
        <pc:chgData name="Catho Jacobs" userId="e679439b-12e0-4690-9b84-caf9b975203a" providerId="ADAL" clId="{7D3347E5-E88C-4AC0-97D2-42BD1023360A}" dt="2023-04-26T07:46:20.505" v="5520" actId="20577"/>
        <pc:sldMkLst>
          <pc:docMk/>
          <pc:sldMk cId="4012418964" sldId="286"/>
        </pc:sldMkLst>
      </pc:sldChg>
      <pc:sldChg chg="modNotesTx">
        <pc:chgData name="Catho Jacobs" userId="e679439b-12e0-4690-9b84-caf9b975203a" providerId="ADAL" clId="{7D3347E5-E88C-4AC0-97D2-42BD1023360A}" dt="2023-04-25T15:12:12.296" v="4083" actId="20577"/>
        <pc:sldMkLst>
          <pc:docMk/>
          <pc:sldMk cId="1714555634" sldId="388"/>
        </pc:sldMkLst>
      </pc:sldChg>
      <pc:sldChg chg="modNotesTx">
        <pc:chgData name="Catho Jacobs" userId="e679439b-12e0-4690-9b84-caf9b975203a" providerId="ADAL" clId="{7D3347E5-E88C-4AC0-97D2-42BD1023360A}" dt="2023-04-26T07:50:27.856" v="5561" actId="20577"/>
        <pc:sldMkLst>
          <pc:docMk/>
          <pc:sldMk cId="4163769430" sldId="416"/>
        </pc:sldMkLst>
      </pc:sldChg>
      <pc:sldChg chg="modNotesTx">
        <pc:chgData name="Catho Jacobs" userId="e679439b-12e0-4690-9b84-caf9b975203a" providerId="ADAL" clId="{7D3347E5-E88C-4AC0-97D2-42BD1023360A}" dt="2023-04-26T07:50:44.134" v="5562" actId="6549"/>
        <pc:sldMkLst>
          <pc:docMk/>
          <pc:sldMk cId="2447243082" sldId="428"/>
        </pc:sldMkLst>
      </pc:sldChg>
      <pc:sldChg chg="modNotesTx">
        <pc:chgData name="Catho Jacobs" userId="e679439b-12e0-4690-9b84-caf9b975203a" providerId="ADAL" clId="{7D3347E5-E88C-4AC0-97D2-42BD1023360A}" dt="2023-04-25T14:53:22.258" v="973" actId="20577"/>
        <pc:sldMkLst>
          <pc:docMk/>
          <pc:sldMk cId="11270968" sldId="463"/>
        </pc:sldMkLst>
      </pc:sldChg>
      <pc:sldChg chg="modSp mod">
        <pc:chgData name="Catho Jacobs" userId="e679439b-12e0-4690-9b84-caf9b975203a" providerId="ADAL" clId="{7D3347E5-E88C-4AC0-97D2-42BD1023360A}" dt="2023-04-26T08:16:09.752" v="5566" actId="20577"/>
        <pc:sldMkLst>
          <pc:docMk/>
          <pc:sldMk cId="3586028654" sldId="467"/>
        </pc:sldMkLst>
        <pc:spChg chg="mod">
          <ac:chgData name="Catho Jacobs" userId="e679439b-12e0-4690-9b84-caf9b975203a" providerId="ADAL" clId="{7D3347E5-E88C-4AC0-97D2-42BD1023360A}" dt="2023-04-26T08:16:09.752" v="5566" actId="20577"/>
          <ac:spMkLst>
            <pc:docMk/>
            <pc:sldMk cId="3586028654" sldId="467"/>
            <ac:spMk id="3" creationId="{855F9284-A83A-4244-91B9-4B51114AB081}"/>
          </ac:spMkLst>
        </pc:spChg>
      </pc:sldChg>
      <pc:sldChg chg="modSp mod modNotesTx">
        <pc:chgData name="Catho Jacobs" userId="e679439b-12e0-4690-9b84-caf9b975203a" providerId="ADAL" clId="{7D3347E5-E88C-4AC0-97D2-42BD1023360A}" dt="2023-04-26T07:45:29.928" v="5517" actId="20577"/>
        <pc:sldMkLst>
          <pc:docMk/>
          <pc:sldMk cId="1617251872" sldId="547"/>
        </pc:sldMkLst>
        <pc:spChg chg="mod">
          <ac:chgData name="Catho Jacobs" userId="e679439b-12e0-4690-9b84-caf9b975203a" providerId="ADAL" clId="{7D3347E5-E88C-4AC0-97D2-42BD1023360A}" dt="2023-04-25T14:45:40.226" v="240" actId="20577"/>
          <ac:spMkLst>
            <pc:docMk/>
            <pc:sldMk cId="1617251872" sldId="547"/>
            <ac:spMk id="3" creationId="{30D21BE4-805C-4D14-A4BA-0590553785FD}"/>
          </ac:spMkLst>
        </pc:spChg>
      </pc:sldChg>
      <pc:sldChg chg="modNotesTx">
        <pc:chgData name="Catho Jacobs" userId="e679439b-12e0-4690-9b84-caf9b975203a" providerId="ADAL" clId="{7D3347E5-E88C-4AC0-97D2-42BD1023360A}" dt="2023-04-25T15:03:10.454" v="2275"/>
        <pc:sldMkLst>
          <pc:docMk/>
          <pc:sldMk cId="2907626323" sldId="552"/>
        </pc:sldMkLst>
      </pc:sldChg>
      <pc:sldChg chg="modNotesTx">
        <pc:chgData name="Catho Jacobs" userId="e679439b-12e0-4690-9b84-caf9b975203a" providerId="ADAL" clId="{7D3347E5-E88C-4AC0-97D2-42BD1023360A}" dt="2023-04-26T07:47:03.246" v="5525" actId="20577"/>
        <pc:sldMkLst>
          <pc:docMk/>
          <pc:sldMk cId="3998252915" sldId="557"/>
        </pc:sldMkLst>
      </pc:sldChg>
      <pc:sldChg chg="modNotesTx">
        <pc:chgData name="Catho Jacobs" userId="e679439b-12e0-4690-9b84-caf9b975203a" providerId="ADAL" clId="{7D3347E5-E88C-4AC0-97D2-42BD1023360A}" dt="2023-04-25T15:19:26.454" v="5215" actId="20577"/>
        <pc:sldMkLst>
          <pc:docMk/>
          <pc:sldMk cId="1808185195" sldId="558"/>
        </pc:sldMkLst>
      </pc:sldChg>
      <pc:sldChg chg="modNotesTx">
        <pc:chgData name="Catho Jacobs" userId="e679439b-12e0-4690-9b84-caf9b975203a" providerId="ADAL" clId="{7D3347E5-E88C-4AC0-97D2-42BD1023360A}" dt="2023-04-25T15:17:21.581" v="4931" actId="20577"/>
        <pc:sldMkLst>
          <pc:docMk/>
          <pc:sldMk cId="2458514344" sldId="566"/>
        </pc:sldMkLst>
      </pc:sldChg>
      <pc:sldChg chg="modNotesTx">
        <pc:chgData name="Catho Jacobs" userId="e679439b-12e0-4690-9b84-caf9b975203a" providerId="ADAL" clId="{7D3347E5-E88C-4AC0-97D2-42BD1023360A}" dt="2023-04-25T15:27:41.775" v="5510" actId="20577"/>
        <pc:sldMkLst>
          <pc:docMk/>
          <pc:sldMk cId="1842984862" sldId="570"/>
        </pc:sldMkLst>
      </pc:sldChg>
      <pc:sldChg chg="modNotesTx">
        <pc:chgData name="Catho Jacobs" userId="e679439b-12e0-4690-9b84-caf9b975203a" providerId="ADAL" clId="{7D3347E5-E88C-4AC0-97D2-42BD1023360A}" dt="2023-04-26T07:48:14.442" v="5558" actId="20577"/>
        <pc:sldMkLst>
          <pc:docMk/>
          <pc:sldMk cId="151801554" sldId="571"/>
        </pc:sldMkLst>
      </pc:sldChg>
      <pc:sldChg chg="modNotesTx">
        <pc:chgData name="Catho Jacobs" userId="e679439b-12e0-4690-9b84-caf9b975203a" providerId="ADAL" clId="{7D3347E5-E88C-4AC0-97D2-42BD1023360A}" dt="2023-04-25T15:03:03.150" v="2272"/>
        <pc:sldMkLst>
          <pc:docMk/>
          <pc:sldMk cId="3731590422" sldId="572"/>
        </pc:sldMkLst>
      </pc:sldChg>
      <pc:sldChg chg="modNotesTx">
        <pc:chgData name="Catho Jacobs" userId="e679439b-12e0-4690-9b84-caf9b975203a" providerId="ADAL" clId="{7D3347E5-E88C-4AC0-97D2-42BD1023360A}" dt="2023-04-25T15:18:08.270" v="5191" actId="33524"/>
        <pc:sldMkLst>
          <pc:docMk/>
          <pc:sldMk cId="3833942021" sldId="573"/>
        </pc:sldMkLst>
      </pc:sldChg>
      <pc:sldMasterChg chg="addSp modSp modSldLayout">
        <pc:chgData name="Catho Jacobs" userId="e679439b-12e0-4690-9b84-caf9b975203a" providerId="ADAL" clId="{7D3347E5-E88C-4AC0-97D2-42BD1023360A}" dt="2023-04-26T07:53:23.269" v="5563"/>
        <pc:sldMasterMkLst>
          <pc:docMk/>
          <pc:sldMasterMk cId="2460954070" sldId="2147483660"/>
        </pc:sldMasterMkLst>
        <pc:spChg chg="add mod">
          <ac:chgData name="Catho Jacobs" userId="e679439b-12e0-4690-9b84-caf9b975203a" providerId="ADAL" clId="{7D3347E5-E88C-4AC0-97D2-42BD1023360A}" dt="2023-04-26T07:53:23.269" v="5563"/>
          <ac:spMkLst>
            <pc:docMk/>
            <pc:sldMasterMk cId="2460954070" sldId="2147483660"/>
            <ac:spMk id="7" creationId="{0A2473A1-A638-1B22-A161-FF05C831A1ED}"/>
          </ac:spMkLst>
        </pc:spChg>
        <pc:picChg chg="add mod">
          <ac:chgData name="Catho Jacobs" userId="e679439b-12e0-4690-9b84-caf9b975203a" providerId="ADAL" clId="{7D3347E5-E88C-4AC0-97D2-42BD1023360A}" dt="2023-04-26T07:53:23.269" v="5563"/>
          <ac:picMkLst>
            <pc:docMk/>
            <pc:sldMasterMk cId="2460954070" sldId="2147483660"/>
            <ac:picMk id="8" creationId="{143EFD2F-48E5-905F-D942-5D0F9660CBAE}"/>
          </ac:picMkLst>
        </pc:picChg>
        <pc:picChg chg="add mod">
          <ac:chgData name="Catho Jacobs" userId="e679439b-12e0-4690-9b84-caf9b975203a" providerId="ADAL" clId="{7D3347E5-E88C-4AC0-97D2-42BD1023360A}" dt="2023-04-26T07:53:23.269" v="5563"/>
          <ac:picMkLst>
            <pc:docMk/>
            <pc:sldMasterMk cId="2460954070" sldId="2147483660"/>
            <ac:picMk id="9" creationId="{43946D5E-E77E-5F95-36B2-4D8D1871FFC4}"/>
          </ac:picMkLst>
        </pc:picChg>
        <pc:sldLayoutChg chg="addSp delSp modSp mod">
          <pc:chgData name="Catho Jacobs" userId="e679439b-12e0-4690-9b84-caf9b975203a" providerId="ADAL" clId="{7D3347E5-E88C-4AC0-97D2-42BD1023360A}" dt="2023-04-25T15:26:06.856" v="5395" actId="21"/>
          <pc:sldLayoutMkLst>
            <pc:docMk/>
            <pc:sldMasterMk cId="2460954070" sldId="2147483660"/>
            <pc:sldLayoutMk cId="2385387890" sldId="2147483661"/>
          </pc:sldLayoutMkLst>
          <pc:spChg chg="add del">
            <ac:chgData name="Catho Jacobs" userId="e679439b-12e0-4690-9b84-caf9b975203a" providerId="ADAL" clId="{7D3347E5-E88C-4AC0-97D2-42BD1023360A}" dt="2023-04-25T15:23:57.092" v="5331" actId="11529"/>
            <ac:spMkLst>
              <pc:docMk/>
              <pc:sldMasterMk cId="2460954070" sldId="2147483660"/>
              <pc:sldLayoutMk cId="2385387890" sldId="2147483661"/>
              <ac:spMk id="4" creationId="{370C8E33-EB16-08C9-A2C7-831E1A3E32C7}"/>
            </ac:spMkLst>
          </pc:spChg>
          <pc:spChg chg="add del mod">
            <ac:chgData name="Catho Jacobs" userId="e679439b-12e0-4690-9b84-caf9b975203a" providerId="ADAL" clId="{7D3347E5-E88C-4AC0-97D2-42BD1023360A}" dt="2023-04-25T15:23:57.092" v="5331" actId="11529"/>
            <ac:spMkLst>
              <pc:docMk/>
              <pc:sldMasterMk cId="2460954070" sldId="2147483660"/>
              <pc:sldLayoutMk cId="2385387890" sldId="2147483661"/>
              <ac:spMk id="5" creationId="{F6F9D8F6-D404-6C17-94B3-B8D21E3C36C3}"/>
            </ac:spMkLst>
          </pc:spChg>
          <pc:spChg chg="add del mod">
            <ac:chgData name="Catho Jacobs" userId="e679439b-12e0-4690-9b84-caf9b975203a" providerId="ADAL" clId="{7D3347E5-E88C-4AC0-97D2-42BD1023360A}" dt="2023-04-25T15:24:12.017" v="5335"/>
            <ac:spMkLst>
              <pc:docMk/>
              <pc:sldMasterMk cId="2460954070" sldId="2147483660"/>
              <pc:sldLayoutMk cId="2385387890" sldId="2147483661"/>
              <ac:spMk id="6" creationId="{EB4A24EF-A089-DA50-1415-DD239107D0B3}"/>
            </ac:spMkLst>
          </pc:spChg>
          <pc:spChg chg="add mod">
            <ac:chgData name="Catho Jacobs" userId="e679439b-12e0-4690-9b84-caf9b975203a" providerId="ADAL" clId="{7D3347E5-E88C-4AC0-97D2-42BD1023360A}" dt="2023-04-25T15:24:32.665" v="5338" actId="208"/>
            <ac:spMkLst>
              <pc:docMk/>
              <pc:sldMasterMk cId="2460954070" sldId="2147483660"/>
              <pc:sldLayoutMk cId="2385387890" sldId="2147483661"/>
              <ac:spMk id="7" creationId="{22FC5F22-87DC-18D2-A42A-03E40DC454D7}"/>
            </ac:spMkLst>
          </pc:spChg>
          <pc:picChg chg="add del mod">
            <ac:chgData name="Catho Jacobs" userId="e679439b-12e0-4690-9b84-caf9b975203a" providerId="ADAL" clId="{7D3347E5-E88C-4AC0-97D2-42BD1023360A}" dt="2023-04-25T15:26:06.856" v="5395" actId="21"/>
            <ac:picMkLst>
              <pc:docMk/>
              <pc:sldMasterMk cId="2460954070" sldId="2147483660"/>
              <pc:sldLayoutMk cId="2385387890" sldId="2147483661"/>
              <ac:picMk id="8" creationId="{2EB042CE-B1AE-C305-7D42-6A58605C2364}"/>
            </ac:picMkLst>
          </pc:picChg>
          <pc:picChg chg="add mod">
            <ac:chgData name="Catho Jacobs" userId="e679439b-12e0-4690-9b84-caf9b975203a" providerId="ADAL" clId="{7D3347E5-E88C-4AC0-97D2-42BD1023360A}" dt="2023-04-25T15:25:53.460" v="5373" actId="1035"/>
            <ac:picMkLst>
              <pc:docMk/>
              <pc:sldMasterMk cId="2460954070" sldId="2147483660"/>
              <pc:sldLayoutMk cId="2385387890" sldId="2147483661"/>
              <ac:picMk id="9" creationId="{4A288FAD-9CA6-22C9-7668-CEF6B0F19D05}"/>
            </ac:picMkLst>
          </pc:picChg>
        </pc:sldLayoutChg>
        <pc:sldLayoutChg chg="addSp delSp modSp mod">
          <pc:chgData name="Catho Jacobs" userId="e679439b-12e0-4690-9b84-caf9b975203a" providerId="ADAL" clId="{7D3347E5-E88C-4AC0-97D2-42BD1023360A}" dt="2023-04-25T15:26:11.600" v="5398"/>
          <pc:sldLayoutMkLst>
            <pc:docMk/>
            <pc:sldMasterMk cId="2460954070" sldId="2147483660"/>
            <pc:sldLayoutMk cId="949138452" sldId="2147483662"/>
          </pc:sldLayoutMkLst>
          <pc:spChg chg="add mod">
            <ac:chgData name="Catho Jacobs" userId="e679439b-12e0-4690-9b84-caf9b975203a" providerId="ADAL" clId="{7D3347E5-E88C-4AC0-97D2-42BD1023360A}" dt="2023-04-25T15:25:18.555" v="5348"/>
            <ac:spMkLst>
              <pc:docMk/>
              <pc:sldMasterMk cId="2460954070" sldId="2147483660"/>
              <pc:sldLayoutMk cId="949138452" sldId="2147483662"/>
              <ac:spMk id="4" creationId="{53C137BF-056B-0DBD-0946-B9C27EA67DA2}"/>
            </ac:spMkLst>
          </pc:spChg>
          <pc:picChg chg="add del mod">
            <ac:chgData name="Catho Jacobs" userId="e679439b-12e0-4690-9b84-caf9b975203a" providerId="ADAL" clId="{7D3347E5-E88C-4AC0-97D2-42BD1023360A}" dt="2023-04-25T15:26:10.187" v="5396" actId="478"/>
            <ac:picMkLst>
              <pc:docMk/>
              <pc:sldMasterMk cId="2460954070" sldId="2147483660"/>
              <pc:sldLayoutMk cId="949138452" sldId="2147483662"/>
              <ac:picMk id="6" creationId="{A70D28AE-DB66-6A95-DE3B-EADF41C7A9A0}"/>
            </ac:picMkLst>
          </pc:picChg>
          <pc:picChg chg="add del mod">
            <ac:chgData name="Catho Jacobs" userId="e679439b-12e0-4690-9b84-caf9b975203a" providerId="ADAL" clId="{7D3347E5-E88C-4AC0-97D2-42BD1023360A}" dt="2023-04-25T15:26:10.663" v="5397" actId="478"/>
            <ac:picMkLst>
              <pc:docMk/>
              <pc:sldMasterMk cId="2460954070" sldId="2147483660"/>
              <pc:sldLayoutMk cId="949138452" sldId="2147483662"/>
              <ac:picMk id="7" creationId="{5408C2B3-6A9F-B40C-977D-5ACD9981A951}"/>
            </ac:picMkLst>
          </pc:picChg>
          <pc:picChg chg="add mod">
            <ac:chgData name="Catho Jacobs" userId="e679439b-12e0-4690-9b84-caf9b975203a" providerId="ADAL" clId="{7D3347E5-E88C-4AC0-97D2-42BD1023360A}" dt="2023-04-25T15:26:11.600" v="5398"/>
            <ac:picMkLst>
              <pc:docMk/>
              <pc:sldMasterMk cId="2460954070" sldId="2147483660"/>
              <pc:sldLayoutMk cId="949138452" sldId="2147483662"/>
              <ac:picMk id="8" creationId="{2ABCA13E-A307-B8A6-D121-92ACE0B7DC56}"/>
            </ac:picMkLst>
          </pc:picChg>
          <pc:picChg chg="add mod">
            <ac:chgData name="Catho Jacobs" userId="e679439b-12e0-4690-9b84-caf9b975203a" providerId="ADAL" clId="{7D3347E5-E88C-4AC0-97D2-42BD1023360A}" dt="2023-04-25T15:26:11.600" v="5398"/>
            <ac:picMkLst>
              <pc:docMk/>
              <pc:sldMasterMk cId="2460954070" sldId="2147483660"/>
              <pc:sldLayoutMk cId="949138452" sldId="2147483662"/>
              <ac:picMk id="9" creationId="{70235BC4-1F39-4510-E68A-6AC1E4551F3E}"/>
            </ac:picMkLst>
          </pc:picChg>
        </pc:sldLayoutChg>
        <pc:sldLayoutChg chg="addSp delSp modSp mod">
          <pc:chgData name="Catho Jacobs" userId="e679439b-12e0-4690-9b84-caf9b975203a" providerId="ADAL" clId="{7D3347E5-E88C-4AC0-97D2-42BD1023360A}" dt="2023-04-25T15:26:15.168" v="5401"/>
          <pc:sldLayoutMkLst>
            <pc:docMk/>
            <pc:sldMasterMk cId="2460954070" sldId="2147483660"/>
            <pc:sldLayoutMk cId="2591524520" sldId="2147483663"/>
          </pc:sldLayoutMkLst>
          <pc:spChg chg="add mod">
            <ac:chgData name="Catho Jacobs" userId="e679439b-12e0-4690-9b84-caf9b975203a" providerId="ADAL" clId="{7D3347E5-E88C-4AC0-97D2-42BD1023360A}" dt="2023-04-25T15:25:20.194" v="5349"/>
            <ac:spMkLst>
              <pc:docMk/>
              <pc:sldMasterMk cId="2460954070" sldId="2147483660"/>
              <pc:sldLayoutMk cId="2591524520" sldId="2147483663"/>
              <ac:spMk id="4" creationId="{2BDF8C9A-32C8-1DDD-8DC5-209B06AAFEA4}"/>
            </ac:spMkLst>
          </pc:spChg>
          <pc:picChg chg="add del mod">
            <ac:chgData name="Catho Jacobs" userId="e679439b-12e0-4690-9b84-caf9b975203a" providerId="ADAL" clId="{7D3347E5-E88C-4AC0-97D2-42BD1023360A}" dt="2023-04-25T15:26:13.610" v="5399" actId="478"/>
            <ac:picMkLst>
              <pc:docMk/>
              <pc:sldMasterMk cId="2460954070" sldId="2147483660"/>
              <pc:sldLayoutMk cId="2591524520" sldId="2147483663"/>
              <ac:picMk id="6" creationId="{53065959-97ED-EFC8-B44F-A8F00FAAEB1D}"/>
            </ac:picMkLst>
          </pc:picChg>
          <pc:picChg chg="add del mod">
            <ac:chgData name="Catho Jacobs" userId="e679439b-12e0-4690-9b84-caf9b975203a" providerId="ADAL" clId="{7D3347E5-E88C-4AC0-97D2-42BD1023360A}" dt="2023-04-25T15:26:14.167" v="5400" actId="478"/>
            <ac:picMkLst>
              <pc:docMk/>
              <pc:sldMasterMk cId="2460954070" sldId="2147483660"/>
              <pc:sldLayoutMk cId="2591524520" sldId="2147483663"/>
              <ac:picMk id="7" creationId="{A4B2D06D-3D49-3C76-C985-69E60D6E1C78}"/>
            </ac:picMkLst>
          </pc:picChg>
          <pc:picChg chg="add mod">
            <ac:chgData name="Catho Jacobs" userId="e679439b-12e0-4690-9b84-caf9b975203a" providerId="ADAL" clId="{7D3347E5-E88C-4AC0-97D2-42BD1023360A}" dt="2023-04-25T15:26:15.168" v="5401"/>
            <ac:picMkLst>
              <pc:docMk/>
              <pc:sldMasterMk cId="2460954070" sldId="2147483660"/>
              <pc:sldLayoutMk cId="2591524520" sldId="2147483663"/>
              <ac:picMk id="8" creationId="{E509D23A-6BD3-2692-7401-3E5C53A0AB6D}"/>
            </ac:picMkLst>
          </pc:picChg>
          <pc:picChg chg="add mod">
            <ac:chgData name="Catho Jacobs" userId="e679439b-12e0-4690-9b84-caf9b975203a" providerId="ADAL" clId="{7D3347E5-E88C-4AC0-97D2-42BD1023360A}" dt="2023-04-25T15:26:15.168" v="5401"/>
            <ac:picMkLst>
              <pc:docMk/>
              <pc:sldMasterMk cId="2460954070" sldId="2147483660"/>
              <pc:sldLayoutMk cId="2591524520" sldId="2147483663"/>
              <ac:picMk id="9" creationId="{9EF68AB4-958C-D433-5A09-9CED88B24BFC}"/>
            </ac:picMkLst>
          </pc:picChg>
        </pc:sldLayoutChg>
        <pc:sldLayoutChg chg="addSp delSp modSp mod">
          <pc:chgData name="Catho Jacobs" userId="e679439b-12e0-4690-9b84-caf9b975203a" providerId="ADAL" clId="{7D3347E5-E88C-4AC0-97D2-42BD1023360A}" dt="2023-04-25T15:26:18.295" v="5404"/>
          <pc:sldLayoutMkLst>
            <pc:docMk/>
            <pc:sldMasterMk cId="2460954070" sldId="2147483660"/>
            <pc:sldLayoutMk cId="1203092039" sldId="2147483664"/>
          </pc:sldLayoutMkLst>
          <pc:spChg chg="add mod">
            <ac:chgData name="Catho Jacobs" userId="e679439b-12e0-4690-9b84-caf9b975203a" providerId="ADAL" clId="{7D3347E5-E88C-4AC0-97D2-42BD1023360A}" dt="2023-04-25T15:25:21.399" v="5350"/>
            <ac:spMkLst>
              <pc:docMk/>
              <pc:sldMasterMk cId="2460954070" sldId="2147483660"/>
              <pc:sldLayoutMk cId="1203092039" sldId="2147483664"/>
              <ac:spMk id="5" creationId="{9C546E35-1A67-C6C9-276F-B56E92474108}"/>
            </ac:spMkLst>
          </pc:spChg>
          <pc:picChg chg="add del mod">
            <ac:chgData name="Catho Jacobs" userId="e679439b-12e0-4690-9b84-caf9b975203a" providerId="ADAL" clId="{7D3347E5-E88C-4AC0-97D2-42BD1023360A}" dt="2023-04-25T15:26:16.940" v="5402" actId="478"/>
            <ac:picMkLst>
              <pc:docMk/>
              <pc:sldMasterMk cId="2460954070" sldId="2147483660"/>
              <pc:sldLayoutMk cId="1203092039" sldId="2147483664"/>
              <ac:picMk id="7" creationId="{85C24820-F83A-A295-0170-21698E6DF641}"/>
            </ac:picMkLst>
          </pc:picChg>
          <pc:picChg chg="add del mod">
            <ac:chgData name="Catho Jacobs" userId="e679439b-12e0-4690-9b84-caf9b975203a" providerId="ADAL" clId="{7D3347E5-E88C-4AC0-97D2-42BD1023360A}" dt="2023-04-25T15:26:17.440" v="5403" actId="478"/>
            <ac:picMkLst>
              <pc:docMk/>
              <pc:sldMasterMk cId="2460954070" sldId="2147483660"/>
              <pc:sldLayoutMk cId="1203092039" sldId="2147483664"/>
              <ac:picMk id="8" creationId="{9C011659-0FB8-B168-5BA2-D93D66AF4781}"/>
            </ac:picMkLst>
          </pc:picChg>
          <pc:picChg chg="add mod">
            <ac:chgData name="Catho Jacobs" userId="e679439b-12e0-4690-9b84-caf9b975203a" providerId="ADAL" clId="{7D3347E5-E88C-4AC0-97D2-42BD1023360A}" dt="2023-04-25T15:26:18.295" v="5404"/>
            <ac:picMkLst>
              <pc:docMk/>
              <pc:sldMasterMk cId="2460954070" sldId="2147483660"/>
              <pc:sldLayoutMk cId="1203092039" sldId="2147483664"/>
              <ac:picMk id="9" creationId="{4A40F1B5-FE93-858C-925E-409D2B9749F2}"/>
            </ac:picMkLst>
          </pc:picChg>
          <pc:picChg chg="add mod">
            <ac:chgData name="Catho Jacobs" userId="e679439b-12e0-4690-9b84-caf9b975203a" providerId="ADAL" clId="{7D3347E5-E88C-4AC0-97D2-42BD1023360A}" dt="2023-04-25T15:26:18.295" v="5404"/>
            <ac:picMkLst>
              <pc:docMk/>
              <pc:sldMasterMk cId="2460954070" sldId="2147483660"/>
              <pc:sldLayoutMk cId="1203092039" sldId="2147483664"/>
              <ac:picMk id="10" creationId="{59D29238-CEF2-03CA-F0B7-853080EEBA01}"/>
            </ac:picMkLst>
          </pc:picChg>
        </pc:sldLayoutChg>
        <pc:sldLayoutChg chg="addSp delSp modSp mod">
          <pc:chgData name="Catho Jacobs" userId="e679439b-12e0-4690-9b84-caf9b975203a" providerId="ADAL" clId="{7D3347E5-E88C-4AC0-97D2-42BD1023360A}" dt="2023-04-25T15:26:22.359" v="5407"/>
          <pc:sldLayoutMkLst>
            <pc:docMk/>
            <pc:sldMasterMk cId="2460954070" sldId="2147483660"/>
            <pc:sldLayoutMk cId="3733172339" sldId="2147483665"/>
          </pc:sldLayoutMkLst>
          <pc:spChg chg="add mod">
            <ac:chgData name="Catho Jacobs" userId="e679439b-12e0-4690-9b84-caf9b975203a" providerId="ADAL" clId="{7D3347E5-E88C-4AC0-97D2-42BD1023360A}" dt="2023-04-25T15:25:22.267" v="5351"/>
            <ac:spMkLst>
              <pc:docMk/>
              <pc:sldMasterMk cId="2460954070" sldId="2147483660"/>
              <pc:sldLayoutMk cId="3733172339" sldId="2147483665"/>
              <ac:spMk id="7" creationId="{E9DCD30A-493D-4083-2509-77139FFFEEAA}"/>
            </ac:spMkLst>
          </pc:spChg>
          <pc:picChg chg="add del mod">
            <ac:chgData name="Catho Jacobs" userId="e679439b-12e0-4690-9b84-caf9b975203a" providerId="ADAL" clId="{7D3347E5-E88C-4AC0-97D2-42BD1023360A}" dt="2023-04-25T15:26:20.914" v="5405" actId="478"/>
            <ac:picMkLst>
              <pc:docMk/>
              <pc:sldMasterMk cId="2460954070" sldId="2147483660"/>
              <pc:sldLayoutMk cId="3733172339" sldId="2147483665"/>
              <ac:picMk id="9" creationId="{FDA62135-A7E0-5055-D56F-703E3E75C22B}"/>
            </ac:picMkLst>
          </pc:picChg>
          <pc:picChg chg="add del mod">
            <ac:chgData name="Catho Jacobs" userId="e679439b-12e0-4690-9b84-caf9b975203a" providerId="ADAL" clId="{7D3347E5-E88C-4AC0-97D2-42BD1023360A}" dt="2023-04-25T15:26:21.463" v="5406" actId="478"/>
            <ac:picMkLst>
              <pc:docMk/>
              <pc:sldMasterMk cId="2460954070" sldId="2147483660"/>
              <pc:sldLayoutMk cId="3733172339" sldId="2147483665"/>
              <ac:picMk id="10" creationId="{B37F7492-9811-496A-EF1F-199021BFDEE5}"/>
            </ac:picMkLst>
          </pc:picChg>
          <pc:picChg chg="add mod">
            <ac:chgData name="Catho Jacobs" userId="e679439b-12e0-4690-9b84-caf9b975203a" providerId="ADAL" clId="{7D3347E5-E88C-4AC0-97D2-42BD1023360A}" dt="2023-04-25T15:26:22.359" v="5407"/>
            <ac:picMkLst>
              <pc:docMk/>
              <pc:sldMasterMk cId="2460954070" sldId="2147483660"/>
              <pc:sldLayoutMk cId="3733172339" sldId="2147483665"/>
              <ac:picMk id="11" creationId="{CC61BFA4-3BC7-6B64-FAA0-F04678E7662B}"/>
            </ac:picMkLst>
          </pc:picChg>
          <pc:picChg chg="add mod">
            <ac:chgData name="Catho Jacobs" userId="e679439b-12e0-4690-9b84-caf9b975203a" providerId="ADAL" clId="{7D3347E5-E88C-4AC0-97D2-42BD1023360A}" dt="2023-04-25T15:26:22.359" v="5407"/>
            <ac:picMkLst>
              <pc:docMk/>
              <pc:sldMasterMk cId="2460954070" sldId="2147483660"/>
              <pc:sldLayoutMk cId="3733172339" sldId="2147483665"/>
              <ac:picMk id="12" creationId="{560CD29C-E5D1-7399-1836-C5976A4214F3}"/>
            </ac:picMkLst>
          </pc:picChg>
        </pc:sldLayoutChg>
        <pc:sldLayoutChg chg="addSp delSp modSp mod">
          <pc:chgData name="Catho Jacobs" userId="e679439b-12e0-4690-9b84-caf9b975203a" providerId="ADAL" clId="{7D3347E5-E88C-4AC0-97D2-42BD1023360A}" dt="2023-04-25T15:26:25.754" v="5410"/>
          <pc:sldLayoutMkLst>
            <pc:docMk/>
            <pc:sldMasterMk cId="2460954070" sldId="2147483660"/>
            <pc:sldLayoutMk cId="3210312558" sldId="2147483666"/>
          </pc:sldLayoutMkLst>
          <pc:spChg chg="add mod">
            <ac:chgData name="Catho Jacobs" userId="e679439b-12e0-4690-9b84-caf9b975203a" providerId="ADAL" clId="{7D3347E5-E88C-4AC0-97D2-42BD1023360A}" dt="2023-04-25T15:25:23.185" v="5352"/>
            <ac:spMkLst>
              <pc:docMk/>
              <pc:sldMasterMk cId="2460954070" sldId="2147483660"/>
              <pc:sldLayoutMk cId="3210312558" sldId="2147483666"/>
              <ac:spMk id="3" creationId="{3470F729-1503-5AC3-B6D8-3E58F3263BDE}"/>
            </ac:spMkLst>
          </pc:spChg>
          <pc:picChg chg="add del mod">
            <ac:chgData name="Catho Jacobs" userId="e679439b-12e0-4690-9b84-caf9b975203a" providerId="ADAL" clId="{7D3347E5-E88C-4AC0-97D2-42BD1023360A}" dt="2023-04-25T15:26:24.171" v="5408" actId="478"/>
            <ac:picMkLst>
              <pc:docMk/>
              <pc:sldMasterMk cId="2460954070" sldId="2147483660"/>
              <pc:sldLayoutMk cId="3210312558" sldId="2147483666"/>
              <ac:picMk id="5" creationId="{EAA28D6B-5121-1439-4B65-5CFC4082401D}"/>
            </ac:picMkLst>
          </pc:picChg>
          <pc:picChg chg="add del mod">
            <ac:chgData name="Catho Jacobs" userId="e679439b-12e0-4690-9b84-caf9b975203a" providerId="ADAL" clId="{7D3347E5-E88C-4AC0-97D2-42BD1023360A}" dt="2023-04-25T15:26:24.878" v="5409" actId="478"/>
            <ac:picMkLst>
              <pc:docMk/>
              <pc:sldMasterMk cId="2460954070" sldId="2147483660"/>
              <pc:sldLayoutMk cId="3210312558" sldId="2147483666"/>
              <ac:picMk id="6" creationId="{45B36FAF-0F81-06B3-59C2-A52D92B69C54}"/>
            </ac:picMkLst>
          </pc:picChg>
          <pc:picChg chg="add mod">
            <ac:chgData name="Catho Jacobs" userId="e679439b-12e0-4690-9b84-caf9b975203a" providerId="ADAL" clId="{7D3347E5-E88C-4AC0-97D2-42BD1023360A}" dt="2023-04-25T15:26:25.754" v="5410"/>
            <ac:picMkLst>
              <pc:docMk/>
              <pc:sldMasterMk cId="2460954070" sldId="2147483660"/>
              <pc:sldLayoutMk cId="3210312558" sldId="2147483666"/>
              <ac:picMk id="7" creationId="{9E5AD0E5-E1B2-3043-2CFD-827FCD01A62B}"/>
            </ac:picMkLst>
          </pc:picChg>
          <pc:picChg chg="add mod">
            <ac:chgData name="Catho Jacobs" userId="e679439b-12e0-4690-9b84-caf9b975203a" providerId="ADAL" clId="{7D3347E5-E88C-4AC0-97D2-42BD1023360A}" dt="2023-04-25T15:26:25.754" v="5410"/>
            <ac:picMkLst>
              <pc:docMk/>
              <pc:sldMasterMk cId="2460954070" sldId="2147483660"/>
              <pc:sldLayoutMk cId="3210312558" sldId="2147483666"/>
              <ac:picMk id="8" creationId="{4D18F6D2-94B3-4723-BCC7-C3A700A6AE93}"/>
            </ac:picMkLst>
          </pc:picChg>
        </pc:sldLayoutChg>
      </pc:sldMasterChg>
    </pc:docChg>
  </pc:docChgLst>
  <pc:docChgLst>
    <pc:chgData name="Catho Jacobs" userId="e679439b-12e0-4690-9b84-caf9b975203a" providerId="ADAL" clId="{DD7F3BA8-D915-4E21-B104-ECC900F48567}"/>
    <pc:docChg chg="addSld delSld modSld">
      <pc:chgData name="Catho Jacobs" userId="e679439b-12e0-4690-9b84-caf9b975203a" providerId="ADAL" clId="{DD7F3BA8-D915-4E21-B104-ECC900F48567}" dt="2023-03-20T11:56:48.468" v="16" actId="20577"/>
      <pc:docMkLst>
        <pc:docMk/>
      </pc:docMkLst>
      <pc:sldChg chg="modSp mod">
        <pc:chgData name="Catho Jacobs" userId="e679439b-12e0-4690-9b84-caf9b975203a" providerId="ADAL" clId="{DD7F3BA8-D915-4E21-B104-ECC900F48567}" dt="2023-03-20T11:55:30.193" v="1" actId="6549"/>
        <pc:sldMkLst>
          <pc:docMk/>
          <pc:sldMk cId="1617251872" sldId="547"/>
        </pc:sldMkLst>
        <pc:spChg chg="mod">
          <ac:chgData name="Catho Jacobs" userId="e679439b-12e0-4690-9b84-caf9b975203a" providerId="ADAL" clId="{DD7F3BA8-D915-4E21-B104-ECC900F48567}" dt="2023-03-20T11:55:30.193" v="1" actId="6549"/>
          <ac:spMkLst>
            <pc:docMk/>
            <pc:sldMk cId="1617251872" sldId="547"/>
            <ac:spMk id="3" creationId="{30D21BE4-805C-4D14-A4BA-0590553785FD}"/>
          </ac:spMkLst>
        </pc:spChg>
      </pc:sldChg>
      <pc:sldChg chg="add del">
        <pc:chgData name="Catho Jacobs" userId="e679439b-12e0-4690-9b84-caf9b975203a" providerId="ADAL" clId="{DD7F3BA8-D915-4E21-B104-ECC900F48567}" dt="2023-03-20T11:56:27.281" v="3"/>
        <pc:sldMkLst>
          <pc:docMk/>
          <pc:sldMk cId="2907626323" sldId="552"/>
        </pc:sldMkLst>
      </pc:sldChg>
      <pc:sldChg chg="add">
        <pc:chgData name="Catho Jacobs" userId="e679439b-12e0-4690-9b84-caf9b975203a" providerId="ADAL" clId="{DD7F3BA8-D915-4E21-B104-ECC900F48567}" dt="2023-03-20T11:56:27.281" v="3"/>
        <pc:sldMkLst>
          <pc:docMk/>
          <pc:sldMk cId="151801554" sldId="571"/>
        </pc:sldMkLst>
      </pc:sldChg>
      <pc:sldChg chg="add">
        <pc:chgData name="Catho Jacobs" userId="e679439b-12e0-4690-9b84-caf9b975203a" providerId="ADAL" clId="{DD7F3BA8-D915-4E21-B104-ECC900F48567}" dt="2023-03-20T11:56:27.281" v="3"/>
        <pc:sldMkLst>
          <pc:docMk/>
          <pc:sldMk cId="3731590422" sldId="572"/>
        </pc:sldMkLst>
      </pc:sldChg>
      <pc:sldChg chg="modSp add mod">
        <pc:chgData name="Catho Jacobs" userId="e679439b-12e0-4690-9b84-caf9b975203a" providerId="ADAL" clId="{DD7F3BA8-D915-4E21-B104-ECC900F48567}" dt="2023-03-20T11:56:48.468" v="16" actId="20577"/>
        <pc:sldMkLst>
          <pc:docMk/>
          <pc:sldMk cId="3833942021" sldId="573"/>
        </pc:sldMkLst>
        <pc:spChg chg="mod">
          <ac:chgData name="Catho Jacobs" userId="e679439b-12e0-4690-9b84-caf9b975203a" providerId="ADAL" clId="{DD7F3BA8-D915-4E21-B104-ECC900F48567}" dt="2023-03-20T11:56:48.468" v="16" actId="20577"/>
          <ac:spMkLst>
            <pc:docMk/>
            <pc:sldMk cId="3833942021" sldId="573"/>
            <ac:spMk id="2" creationId="{EEC13954-1DCA-3EBE-04E0-5F09E54C9FC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DE372-F498-4B49-A9CC-380293483C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D51AFEA-A728-4B4D-B5B8-C2E9475E8277}">
      <dgm:prSet phldrT="[Text]"/>
      <dgm:spPr>
        <a:solidFill>
          <a:srgbClr val="52709C"/>
        </a:solidFill>
      </dgm:spPr>
      <dgm:t>
        <a:bodyPr/>
        <a:lstStyle/>
        <a:p>
          <a:r>
            <a:rPr lang="en-US" b="1" dirty="0"/>
            <a:t>?</a:t>
          </a:r>
        </a:p>
      </dgm:t>
    </dgm:pt>
    <dgm:pt modelId="{EE66D982-C1DE-4219-B56B-968639412D83}" type="parTrans" cxnId="{1AED61A2-0A19-4555-973A-14F86C5B9470}">
      <dgm:prSet/>
      <dgm:spPr/>
      <dgm:t>
        <a:bodyPr/>
        <a:lstStyle/>
        <a:p>
          <a:endParaRPr lang="en-US"/>
        </a:p>
      </dgm:t>
    </dgm:pt>
    <dgm:pt modelId="{D065BFF1-7B5C-4292-A16B-886922EA4C5D}" type="sibTrans" cxnId="{1AED61A2-0A19-4555-973A-14F86C5B9470}">
      <dgm:prSet/>
      <dgm:spPr/>
      <dgm:t>
        <a:bodyPr/>
        <a:lstStyle/>
        <a:p>
          <a:endParaRPr lang="en-US"/>
        </a:p>
      </dgm:t>
    </dgm:pt>
    <dgm:pt modelId="{5B13B29E-089C-440B-B7E9-0C509627B5C7}">
      <dgm:prSet phldrT="[Text]"/>
      <dgm:spPr>
        <a:solidFill>
          <a:srgbClr val="52709C"/>
        </a:solidFill>
      </dgm:spPr>
      <dgm:t>
        <a:bodyPr/>
        <a:lstStyle/>
        <a:p>
          <a:r>
            <a:rPr lang="en-US" b="1" dirty="0"/>
            <a:t>?</a:t>
          </a:r>
        </a:p>
      </dgm:t>
    </dgm:pt>
    <dgm:pt modelId="{FCE01AF6-0C96-493C-A2A9-6F9420015175}" type="parTrans" cxnId="{D77E6A88-4166-48BC-8BE7-1D1432AD841F}">
      <dgm:prSet/>
      <dgm:spPr/>
      <dgm:t>
        <a:bodyPr/>
        <a:lstStyle/>
        <a:p>
          <a:endParaRPr lang="en-US"/>
        </a:p>
      </dgm:t>
    </dgm:pt>
    <dgm:pt modelId="{1232ADAE-14BF-4FED-A2E0-5CB92D71B195}" type="sibTrans" cxnId="{D77E6A88-4166-48BC-8BE7-1D1432AD841F}">
      <dgm:prSet/>
      <dgm:spPr/>
      <dgm:t>
        <a:bodyPr/>
        <a:lstStyle/>
        <a:p>
          <a:endParaRPr lang="en-US"/>
        </a:p>
      </dgm:t>
    </dgm:pt>
    <dgm:pt modelId="{A2BAE459-3F8B-4569-ABEE-A87720FD77A8}">
      <dgm:prSet phldrT="[Text]"/>
      <dgm:spPr>
        <a:solidFill>
          <a:srgbClr val="52709C"/>
        </a:solidFill>
      </dgm:spPr>
      <dgm:t>
        <a:bodyPr/>
        <a:lstStyle/>
        <a:p>
          <a:r>
            <a:rPr lang="en-US" b="1" dirty="0"/>
            <a:t>?</a:t>
          </a:r>
        </a:p>
      </dgm:t>
    </dgm:pt>
    <dgm:pt modelId="{4646BCD0-31F7-4F07-947E-0A2A9ECFA574}" type="parTrans" cxnId="{466AF567-5949-4417-9D7A-CA2950C762A5}">
      <dgm:prSet/>
      <dgm:spPr/>
      <dgm:t>
        <a:bodyPr/>
        <a:lstStyle/>
        <a:p>
          <a:endParaRPr lang="en-US"/>
        </a:p>
      </dgm:t>
    </dgm:pt>
    <dgm:pt modelId="{2EDD8D5E-992D-4216-8157-28DBD3DF4715}" type="sibTrans" cxnId="{466AF567-5949-4417-9D7A-CA2950C762A5}">
      <dgm:prSet/>
      <dgm:spPr/>
      <dgm:t>
        <a:bodyPr/>
        <a:lstStyle/>
        <a:p>
          <a:endParaRPr lang="en-US"/>
        </a:p>
      </dgm:t>
    </dgm:pt>
    <dgm:pt modelId="{C5D46880-E908-4EA1-B0D3-B3E51AE6F1E0}">
      <dgm:prSet phldrT="[Text]"/>
      <dgm:spPr>
        <a:solidFill>
          <a:srgbClr val="52709C"/>
        </a:solidFill>
      </dgm:spPr>
      <dgm:t>
        <a:bodyPr/>
        <a:lstStyle/>
        <a:p>
          <a:r>
            <a:rPr lang="en-US" b="1" dirty="0"/>
            <a:t>?</a:t>
          </a:r>
        </a:p>
      </dgm:t>
    </dgm:pt>
    <dgm:pt modelId="{6875918B-544F-4CFD-AEFE-0A1C95BD2CC6}" type="parTrans" cxnId="{4A04378E-3D1B-4426-9300-50A8A3791F1C}">
      <dgm:prSet/>
      <dgm:spPr/>
      <dgm:t>
        <a:bodyPr/>
        <a:lstStyle/>
        <a:p>
          <a:endParaRPr lang="en-US"/>
        </a:p>
      </dgm:t>
    </dgm:pt>
    <dgm:pt modelId="{E328828B-3C3B-4FBF-A429-BCE209887298}" type="sibTrans" cxnId="{4A04378E-3D1B-4426-9300-50A8A3791F1C}">
      <dgm:prSet/>
      <dgm:spPr/>
      <dgm:t>
        <a:bodyPr/>
        <a:lstStyle/>
        <a:p>
          <a:endParaRPr lang="en-US"/>
        </a:p>
      </dgm:t>
    </dgm:pt>
    <dgm:pt modelId="{5CA06F23-F9E2-46EE-8543-826C8774155A}">
      <dgm:prSet phldrT="[Text]"/>
      <dgm:spPr>
        <a:solidFill>
          <a:srgbClr val="52709C"/>
        </a:solidFill>
      </dgm:spPr>
      <dgm:t>
        <a:bodyPr/>
        <a:lstStyle/>
        <a:p>
          <a:r>
            <a:rPr lang="en-US" b="1" dirty="0"/>
            <a:t>?</a:t>
          </a:r>
        </a:p>
      </dgm:t>
    </dgm:pt>
    <dgm:pt modelId="{74E2B247-A47B-454D-AD3D-95D40B57B4EB}" type="parTrans" cxnId="{86BD6C31-2EE6-47DF-A612-37B3203BB0F0}">
      <dgm:prSet/>
      <dgm:spPr/>
      <dgm:t>
        <a:bodyPr/>
        <a:lstStyle/>
        <a:p>
          <a:endParaRPr lang="en-US"/>
        </a:p>
      </dgm:t>
    </dgm:pt>
    <dgm:pt modelId="{1F5C248C-13F4-4D87-8A41-41060084BE83}" type="sibTrans" cxnId="{86BD6C31-2EE6-47DF-A612-37B3203BB0F0}">
      <dgm:prSet/>
      <dgm:spPr/>
      <dgm:t>
        <a:bodyPr/>
        <a:lstStyle/>
        <a:p>
          <a:endParaRPr lang="en-US"/>
        </a:p>
      </dgm:t>
    </dgm:pt>
    <dgm:pt modelId="{4E611A63-74E3-4511-88A3-51C36588B1E2}">
      <dgm:prSet phldrT="[Text]"/>
      <dgm:spPr>
        <a:solidFill>
          <a:srgbClr val="52709C"/>
        </a:solidFill>
      </dgm:spPr>
      <dgm:t>
        <a:bodyPr/>
        <a:lstStyle/>
        <a:p>
          <a:r>
            <a:rPr lang="en-US" b="1" dirty="0"/>
            <a:t>?</a:t>
          </a:r>
        </a:p>
      </dgm:t>
    </dgm:pt>
    <dgm:pt modelId="{246A1AC6-DDA2-4757-ABEC-27C5B2A26CE3}" type="parTrans" cxnId="{D81CAA3A-4ECE-4D44-8CD0-06A2D0046C77}">
      <dgm:prSet/>
      <dgm:spPr/>
      <dgm:t>
        <a:bodyPr/>
        <a:lstStyle/>
        <a:p>
          <a:endParaRPr lang="en-US"/>
        </a:p>
      </dgm:t>
    </dgm:pt>
    <dgm:pt modelId="{5BCE222C-50A1-4582-B0A5-FD7FFE41F6E6}" type="sibTrans" cxnId="{D81CAA3A-4ECE-4D44-8CD0-06A2D0046C77}">
      <dgm:prSet/>
      <dgm:spPr/>
      <dgm:t>
        <a:bodyPr/>
        <a:lstStyle/>
        <a:p>
          <a:endParaRPr lang="en-US"/>
        </a:p>
      </dgm:t>
    </dgm:pt>
    <dgm:pt modelId="{B7BA5399-5E4C-4BF9-B498-66319CCB596A}" type="pres">
      <dgm:prSet presAssocID="{7A3DE372-F498-4B49-A9CC-380293483CE3}" presName="diagram" presStyleCnt="0">
        <dgm:presLayoutVars>
          <dgm:dir/>
          <dgm:resizeHandles val="exact"/>
        </dgm:presLayoutVars>
      </dgm:prSet>
      <dgm:spPr/>
    </dgm:pt>
    <dgm:pt modelId="{DABD658D-6BFE-41C6-80B0-7CD0AC9AD2B7}" type="pres">
      <dgm:prSet presAssocID="{BD51AFEA-A728-4B4D-B5B8-C2E9475E8277}" presName="node" presStyleLbl="node1" presStyleIdx="0" presStyleCnt="6">
        <dgm:presLayoutVars>
          <dgm:bulletEnabled val="1"/>
        </dgm:presLayoutVars>
      </dgm:prSet>
      <dgm:spPr/>
    </dgm:pt>
    <dgm:pt modelId="{7F2AFF06-4FF3-4F42-B628-C5EE1C94D617}" type="pres">
      <dgm:prSet presAssocID="{D065BFF1-7B5C-4292-A16B-886922EA4C5D}" presName="sibTrans" presStyleCnt="0"/>
      <dgm:spPr/>
    </dgm:pt>
    <dgm:pt modelId="{849F5083-63E2-4042-AB76-2ADA78CE29B7}" type="pres">
      <dgm:prSet presAssocID="{4E611A63-74E3-4511-88A3-51C36588B1E2}" presName="node" presStyleLbl="node1" presStyleIdx="1" presStyleCnt="6">
        <dgm:presLayoutVars>
          <dgm:bulletEnabled val="1"/>
        </dgm:presLayoutVars>
      </dgm:prSet>
      <dgm:spPr/>
    </dgm:pt>
    <dgm:pt modelId="{D4BDC089-89DC-4A64-A849-BBD1C3D5A603}" type="pres">
      <dgm:prSet presAssocID="{5BCE222C-50A1-4582-B0A5-FD7FFE41F6E6}" presName="sibTrans" presStyleCnt="0"/>
      <dgm:spPr/>
    </dgm:pt>
    <dgm:pt modelId="{7C08B7DF-731E-41A7-A258-ACF89FA16463}" type="pres">
      <dgm:prSet presAssocID="{5B13B29E-089C-440B-B7E9-0C509627B5C7}" presName="node" presStyleLbl="node1" presStyleIdx="2" presStyleCnt="6" custLinFactNeighborY="756">
        <dgm:presLayoutVars>
          <dgm:bulletEnabled val="1"/>
        </dgm:presLayoutVars>
      </dgm:prSet>
      <dgm:spPr/>
    </dgm:pt>
    <dgm:pt modelId="{5FFA2DA6-B0EE-4D33-8D1F-11A59A23DEC7}" type="pres">
      <dgm:prSet presAssocID="{1232ADAE-14BF-4FED-A2E0-5CB92D71B195}" presName="sibTrans" presStyleCnt="0"/>
      <dgm:spPr/>
    </dgm:pt>
    <dgm:pt modelId="{29C8446E-715E-4F36-B044-46C42010723D}" type="pres">
      <dgm:prSet presAssocID="{A2BAE459-3F8B-4569-ABEE-A87720FD77A8}" presName="node" presStyleLbl="node1" presStyleIdx="3" presStyleCnt="6">
        <dgm:presLayoutVars>
          <dgm:bulletEnabled val="1"/>
        </dgm:presLayoutVars>
      </dgm:prSet>
      <dgm:spPr/>
    </dgm:pt>
    <dgm:pt modelId="{B4A3BD65-E59F-45F6-AE7F-0B9DF3B485C4}" type="pres">
      <dgm:prSet presAssocID="{2EDD8D5E-992D-4216-8157-28DBD3DF4715}" presName="sibTrans" presStyleCnt="0"/>
      <dgm:spPr/>
    </dgm:pt>
    <dgm:pt modelId="{34592DCA-6561-4E5E-9FE7-6F30D3700935}" type="pres">
      <dgm:prSet presAssocID="{C5D46880-E908-4EA1-B0D3-B3E51AE6F1E0}" presName="node" presStyleLbl="node1" presStyleIdx="4" presStyleCnt="6">
        <dgm:presLayoutVars>
          <dgm:bulletEnabled val="1"/>
        </dgm:presLayoutVars>
      </dgm:prSet>
      <dgm:spPr/>
    </dgm:pt>
    <dgm:pt modelId="{54F27CA8-E8F1-40BB-8FF5-AD8B723FA75D}" type="pres">
      <dgm:prSet presAssocID="{E328828B-3C3B-4FBF-A429-BCE209887298}" presName="sibTrans" presStyleCnt="0"/>
      <dgm:spPr/>
    </dgm:pt>
    <dgm:pt modelId="{AA00703A-08C5-42BD-BEA3-2A81C6518D8F}" type="pres">
      <dgm:prSet presAssocID="{5CA06F23-F9E2-46EE-8543-826C8774155A}" presName="node" presStyleLbl="node1" presStyleIdx="5" presStyleCnt="6">
        <dgm:presLayoutVars>
          <dgm:bulletEnabled val="1"/>
        </dgm:presLayoutVars>
      </dgm:prSet>
      <dgm:spPr/>
    </dgm:pt>
  </dgm:ptLst>
  <dgm:cxnLst>
    <dgm:cxn modelId="{1836B404-6A84-4AA0-A047-660444B6C588}" type="presOf" srcId="{4E611A63-74E3-4511-88A3-51C36588B1E2}" destId="{849F5083-63E2-4042-AB76-2ADA78CE29B7}" srcOrd="0" destOrd="0" presId="urn:microsoft.com/office/officeart/2005/8/layout/default"/>
    <dgm:cxn modelId="{86BD6C31-2EE6-47DF-A612-37B3203BB0F0}" srcId="{7A3DE372-F498-4B49-A9CC-380293483CE3}" destId="{5CA06F23-F9E2-46EE-8543-826C8774155A}" srcOrd="5" destOrd="0" parTransId="{74E2B247-A47B-454D-AD3D-95D40B57B4EB}" sibTransId="{1F5C248C-13F4-4D87-8A41-41060084BE83}"/>
    <dgm:cxn modelId="{D81CAA3A-4ECE-4D44-8CD0-06A2D0046C77}" srcId="{7A3DE372-F498-4B49-A9CC-380293483CE3}" destId="{4E611A63-74E3-4511-88A3-51C36588B1E2}" srcOrd="1" destOrd="0" parTransId="{246A1AC6-DDA2-4757-ABEC-27C5B2A26CE3}" sibTransId="{5BCE222C-50A1-4582-B0A5-FD7FFE41F6E6}"/>
    <dgm:cxn modelId="{27303A5F-D7D9-4779-9EB9-17C8632C8C69}" type="presOf" srcId="{7A3DE372-F498-4B49-A9CC-380293483CE3}" destId="{B7BA5399-5E4C-4BF9-B498-66319CCB596A}" srcOrd="0" destOrd="0" presId="urn:microsoft.com/office/officeart/2005/8/layout/default"/>
    <dgm:cxn modelId="{466AF567-5949-4417-9D7A-CA2950C762A5}" srcId="{7A3DE372-F498-4B49-A9CC-380293483CE3}" destId="{A2BAE459-3F8B-4569-ABEE-A87720FD77A8}" srcOrd="3" destOrd="0" parTransId="{4646BCD0-31F7-4F07-947E-0A2A9ECFA574}" sibTransId="{2EDD8D5E-992D-4216-8157-28DBD3DF4715}"/>
    <dgm:cxn modelId="{11BA4E51-C708-4CC1-A59A-BD473F26FD1E}" type="presOf" srcId="{5B13B29E-089C-440B-B7E9-0C509627B5C7}" destId="{7C08B7DF-731E-41A7-A258-ACF89FA16463}" srcOrd="0" destOrd="0" presId="urn:microsoft.com/office/officeart/2005/8/layout/default"/>
    <dgm:cxn modelId="{45961774-D466-4D75-A84B-6DACF2E5A97F}" type="presOf" srcId="{5CA06F23-F9E2-46EE-8543-826C8774155A}" destId="{AA00703A-08C5-42BD-BEA3-2A81C6518D8F}" srcOrd="0" destOrd="0" presId="urn:microsoft.com/office/officeart/2005/8/layout/default"/>
    <dgm:cxn modelId="{D77E6A88-4166-48BC-8BE7-1D1432AD841F}" srcId="{7A3DE372-F498-4B49-A9CC-380293483CE3}" destId="{5B13B29E-089C-440B-B7E9-0C509627B5C7}" srcOrd="2" destOrd="0" parTransId="{FCE01AF6-0C96-493C-A2A9-6F9420015175}" sibTransId="{1232ADAE-14BF-4FED-A2E0-5CB92D71B195}"/>
    <dgm:cxn modelId="{E12E1A8B-1E2B-47EA-92BC-3BAD223E4242}" type="presOf" srcId="{C5D46880-E908-4EA1-B0D3-B3E51AE6F1E0}" destId="{34592DCA-6561-4E5E-9FE7-6F30D3700935}" srcOrd="0" destOrd="0" presId="urn:microsoft.com/office/officeart/2005/8/layout/default"/>
    <dgm:cxn modelId="{4A04378E-3D1B-4426-9300-50A8A3791F1C}" srcId="{7A3DE372-F498-4B49-A9CC-380293483CE3}" destId="{C5D46880-E908-4EA1-B0D3-B3E51AE6F1E0}" srcOrd="4" destOrd="0" parTransId="{6875918B-544F-4CFD-AEFE-0A1C95BD2CC6}" sibTransId="{E328828B-3C3B-4FBF-A429-BCE209887298}"/>
    <dgm:cxn modelId="{1AED61A2-0A19-4555-973A-14F86C5B9470}" srcId="{7A3DE372-F498-4B49-A9CC-380293483CE3}" destId="{BD51AFEA-A728-4B4D-B5B8-C2E9475E8277}" srcOrd="0" destOrd="0" parTransId="{EE66D982-C1DE-4219-B56B-968639412D83}" sibTransId="{D065BFF1-7B5C-4292-A16B-886922EA4C5D}"/>
    <dgm:cxn modelId="{B1CEC3A8-802D-4654-801D-A1D5DD1A7824}" type="presOf" srcId="{A2BAE459-3F8B-4569-ABEE-A87720FD77A8}" destId="{29C8446E-715E-4F36-B044-46C42010723D}" srcOrd="0" destOrd="0" presId="urn:microsoft.com/office/officeart/2005/8/layout/default"/>
    <dgm:cxn modelId="{794C62F9-6116-458C-BA87-84BE319643AE}" type="presOf" srcId="{BD51AFEA-A728-4B4D-B5B8-C2E9475E8277}" destId="{DABD658D-6BFE-41C6-80B0-7CD0AC9AD2B7}" srcOrd="0" destOrd="0" presId="urn:microsoft.com/office/officeart/2005/8/layout/default"/>
    <dgm:cxn modelId="{60B8C02D-BD56-4521-A1A6-3002314A63C0}" type="presParOf" srcId="{B7BA5399-5E4C-4BF9-B498-66319CCB596A}" destId="{DABD658D-6BFE-41C6-80B0-7CD0AC9AD2B7}" srcOrd="0" destOrd="0" presId="urn:microsoft.com/office/officeart/2005/8/layout/default"/>
    <dgm:cxn modelId="{E9549DE2-8FCF-4236-AE69-EF12E2F02366}" type="presParOf" srcId="{B7BA5399-5E4C-4BF9-B498-66319CCB596A}" destId="{7F2AFF06-4FF3-4F42-B628-C5EE1C94D617}" srcOrd="1" destOrd="0" presId="urn:microsoft.com/office/officeart/2005/8/layout/default"/>
    <dgm:cxn modelId="{15EC929D-25C6-4593-8F73-63899485C22D}" type="presParOf" srcId="{B7BA5399-5E4C-4BF9-B498-66319CCB596A}" destId="{849F5083-63E2-4042-AB76-2ADA78CE29B7}" srcOrd="2" destOrd="0" presId="urn:microsoft.com/office/officeart/2005/8/layout/default"/>
    <dgm:cxn modelId="{DB3A3DE1-8C15-4481-B8AE-AFF39E3A2D28}" type="presParOf" srcId="{B7BA5399-5E4C-4BF9-B498-66319CCB596A}" destId="{D4BDC089-89DC-4A64-A849-BBD1C3D5A603}" srcOrd="3" destOrd="0" presId="urn:microsoft.com/office/officeart/2005/8/layout/default"/>
    <dgm:cxn modelId="{169DE815-2C0A-4C77-8971-43E089F1C010}" type="presParOf" srcId="{B7BA5399-5E4C-4BF9-B498-66319CCB596A}" destId="{7C08B7DF-731E-41A7-A258-ACF89FA16463}" srcOrd="4" destOrd="0" presId="urn:microsoft.com/office/officeart/2005/8/layout/default"/>
    <dgm:cxn modelId="{AF5EDCC5-A35F-4AFB-8EDB-77FECE1E3AD8}" type="presParOf" srcId="{B7BA5399-5E4C-4BF9-B498-66319CCB596A}" destId="{5FFA2DA6-B0EE-4D33-8D1F-11A59A23DEC7}" srcOrd="5" destOrd="0" presId="urn:microsoft.com/office/officeart/2005/8/layout/default"/>
    <dgm:cxn modelId="{71AE5278-A487-4C04-9C3B-DDFA56D9BB5E}" type="presParOf" srcId="{B7BA5399-5E4C-4BF9-B498-66319CCB596A}" destId="{29C8446E-715E-4F36-B044-46C42010723D}" srcOrd="6" destOrd="0" presId="urn:microsoft.com/office/officeart/2005/8/layout/default"/>
    <dgm:cxn modelId="{8E58CBFB-41B5-42AF-9430-5E90D93E6A32}" type="presParOf" srcId="{B7BA5399-5E4C-4BF9-B498-66319CCB596A}" destId="{B4A3BD65-E59F-45F6-AE7F-0B9DF3B485C4}" srcOrd="7" destOrd="0" presId="urn:microsoft.com/office/officeart/2005/8/layout/default"/>
    <dgm:cxn modelId="{E1176D8A-7AD2-43ED-9280-1C7E44EFA5F2}" type="presParOf" srcId="{B7BA5399-5E4C-4BF9-B498-66319CCB596A}" destId="{34592DCA-6561-4E5E-9FE7-6F30D3700935}" srcOrd="8" destOrd="0" presId="urn:microsoft.com/office/officeart/2005/8/layout/default"/>
    <dgm:cxn modelId="{60979BC1-91EB-4CB4-9CCA-CAB7CD354E97}" type="presParOf" srcId="{B7BA5399-5E4C-4BF9-B498-66319CCB596A}" destId="{54F27CA8-E8F1-40BB-8FF5-AD8B723FA75D}" srcOrd="9" destOrd="0" presId="urn:microsoft.com/office/officeart/2005/8/layout/default"/>
    <dgm:cxn modelId="{A25D425D-047D-411C-AF2C-AD501DBAF96D}" type="presParOf" srcId="{B7BA5399-5E4C-4BF9-B498-66319CCB596A}" destId="{AA00703A-08C5-42BD-BEA3-2A81C6518D8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656FCC-DD7E-4EF6-BB31-FF61ACFF1A3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439A907E-DBA2-476B-9C41-429053EC0CF5}">
      <dgm:prSet phldrT="[Text]"/>
      <dgm:spPr/>
      <dgm:t>
        <a:bodyPr/>
        <a:lstStyle/>
        <a:p>
          <a:r>
            <a:rPr lang="en-US" dirty="0" err="1"/>
            <a:t>Pilot studies at </a:t>
          </a:r>
          <a:r>
            <a:rPr lang="en-US" dirty="0"/>
            <a:t>KU Leuven</a:t>
          </a:r>
        </a:p>
      </dgm:t>
    </dgm:pt>
    <dgm:pt modelId="{CB238665-B1B2-4D85-9EDA-1B87B84E3EF2}" type="parTrans" cxnId="{65F3AD99-D70E-4BFD-8A51-AD755E0F91E8}">
      <dgm:prSet/>
      <dgm:spPr/>
      <dgm:t>
        <a:bodyPr/>
        <a:lstStyle/>
        <a:p>
          <a:endParaRPr lang="en-US"/>
        </a:p>
      </dgm:t>
    </dgm:pt>
    <dgm:pt modelId="{5891E428-CB09-40B0-ACD8-85D6CC1AD834}" type="sibTrans" cxnId="{65F3AD99-D70E-4BFD-8A51-AD755E0F91E8}">
      <dgm:prSet/>
      <dgm:spPr/>
      <dgm:t>
        <a:bodyPr/>
        <a:lstStyle/>
        <a:p>
          <a:endParaRPr lang="en-US"/>
        </a:p>
      </dgm:t>
    </dgm:pt>
    <dgm:pt modelId="{546C4783-0AB2-4891-83C1-5CBC10093BAD}" type="pres">
      <dgm:prSet presAssocID="{F2656FCC-DD7E-4EF6-BB31-FF61ACFF1A32}" presName="Name0" presStyleCnt="0">
        <dgm:presLayoutVars>
          <dgm:chMax val="7"/>
          <dgm:chPref val="7"/>
          <dgm:dir/>
          <dgm:animLvl val="lvl"/>
        </dgm:presLayoutVars>
      </dgm:prSet>
      <dgm:spPr/>
    </dgm:pt>
    <dgm:pt modelId="{7D5DFE2A-F546-44E0-9113-201A1BD803C3}" type="pres">
      <dgm:prSet presAssocID="{439A907E-DBA2-476B-9C41-429053EC0CF5}" presName="Accent1" presStyleCnt="0"/>
      <dgm:spPr/>
    </dgm:pt>
    <dgm:pt modelId="{82152283-347B-4128-A88E-227C6B4CCA5A}" type="pres">
      <dgm:prSet presAssocID="{439A907E-DBA2-476B-9C41-429053EC0CF5}" presName="Accent" presStyleLbl="node1" presStyleIdx="0" presStyleCnt="1"/>
      <dgm:spPr/>
    </dgm:pt>
    <dgm:pt modelId="{BFBDD7A0-65FE-436F-8438-EF9A646FEAB1}" type="pres">
      <dgm:prSet presAssocID="{439A907E-DBA2-476B-9C41-429053EC0CF5}" presName="Parent1" presStyleLbl="revTx" presStyleIdx="0" presStyleCnt="1">
        <dgm:presLayoutVars>
          <dgm:chMax val="1"/>
          <dgm:chPref val="1"/>
          <dgm:bulletEnabled val="1"/>
        </dgm:presLayoutVars>
      </dgm:prSet>
      <dgm:spPr/>
    </dgm:pt>
  </dgm:ptLst>
  <dgm:cxnLst>
    <dgm:cxn modelId="{E1904F50-D7AB-42D9-ACD9-F19803D08F2F}" type="presOf" srcId="{439A907E-DBA2-476B-9C41-429053EC0CF5}" destId="{BFBDD7A0-65FE-436F-8438-EF9A646FEAB1}" srcOrd="0" destOrd="0" presId="urn:microsoft.com/office/officeart/2009/layout/CircleArrowProcess"/>
    <dgm:cxn modelId="{65F3AD99-D70E-4BFD-8A51-AD755E0F91E8}" srcId="{F2656FCC-DD7E-4EF6-BB31-FF61ACFF1A32}" destId="{439A907E-DBA2-476B-9C41-429053EC0CF5}" srcOrd="0" destOrd="0" parTransId="{CB238665-B1B2-4D85-9EDA-1B87B84E3EF2}" sibTransId="{5891E428-CB09-40B0-ACD8-85D6CC1AD834}"/>
    <dgm:cxn modelId="{0D3992B7-6C3B-4A7E-9454-E6B4C07C0136}" type="presOf" srcId="{F2656FCC-DD7E-4EF6-BB31-FF61ACFF1A32}" destId="{546C4783-0AB2-4891-83C1-5CBC10093BAD}" srcOrd="0" destOrd="0" presId="urn:microsoft.com/office/officeart/2009/layout/CircleArrowProcess"/>
    <dgm:cxn modelId="{A83C3B5D-9732-4BF0-9F38-D4D6C07F213B}" type="presParOf" srcId="{546C4783-0AB2-4891-83C1-5CBC10093BAD}" destId="{7D5DFE2A-F546-44E0-9113-201A1BD803C3}" srcOrd="0" destOrd="0" presId="urn:microsoft.com/office/officeart/2009/layout/CircleArrowProcess"/>
    <dgm:cxn modelId="{C42A301A-180F-4233-886D-3C92BBCA4A5C}" type="presParOf" srcId="{7D5DFE2A-F546-44E0-9113-201A1BD803C3}" destId="{82152283-347B-4128-A88E-227C6B4CCA5A}" srcOrd="0" destOrd="0" presId="urn:microsoft.com/office/officeart/2009/layout/CircleArrowProcess"/>
    <dgm:cxn modelId="{EEF80530-9B85-4E0D-94F0-DBA8D7B25B67}" type="presParOf" srcId="{546C4783-0AB2-4891-83C1-5CBC10093BAD}" destId="{BFBDD7A0-65FE-436F-8438-EF9A646FEAB1}"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656FCC-DD7E-4EF6-BB31-FF61ACFF1A3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439A907E-DBA2-476B-9C41-429053EC0CF5}">
      <dgm:prSet phldrT="[Text]"/>
      <dgm:spPr/>
      <dgm:t>
        <a:bodyPr/>
        <a:lstStyle/>
        <a:p>
          <a:r>
            <a:rPr lang="en-US" dirty="0" err="1"/>
            <a:t>Pilot studies at </a:t>
          </a:r>
          <a:r>
            <a:rPr lang="en-US" dirty="0"/>
            <a:t>KU Leuven</a:t>
          </a:r>
        </a:p>
      </dgm:t>
    </dgm:pt>
    <dgm:pt modelId="{CB238665-B1B2-4D85-9EDA-1B87B84E3EF2}" type="parTrans" cxnId="{65F3AD99-D70E-4BFD-8A51-AD755E0F91E8}">
      <dgm:prSet/>
      <dgm:spPr/>
      <dgm:t>
        <a:bodyPr/>
        <a:lstStyle/>
        <a:p>
          <a:endParaRPr lang="en-US"/>
        </a:p>
      </dgm:t>
    </dgm:pt>
    <dgm:pt modelId="{5891E428-CB09-40B0-ACD8-85D6CC1AD834}" type="sibTrans" cxnId="{65F3AD99-D70E-4BFD-8A51-AD755E0F91E8}">
      <dgm:prSet/>
      <dgm:spPr/>
      <dgm:t>
        <a:bodyPr/>
        <a:lstStyle/>
        <a:p>
          <a:endParaRPr lang="en-US"/>
        </a:p>
      </dgm:t>
    </dgm:pt>
    <dgm:pt modelId="{823F926E-2B38-4E7F-984E-9BB1186A0F69}">
      <dgm:prSet phldrT="[Text]"/>
      <dgm:spPr/>
      <dgm:t>
        <a:bodyPr/>
        <a:lstStyle/>
        <a:p>
          <a:r>
            <a:rPr lang="en-US" dirty="0"/>
            <a:t>ASSET-H</a:t>
          </a:r>
        </a:p>
      </dgm:t>
    </dgm:pt>
    <dgm:pt modelId="{6F55DBC9-EAFF-465E-8072-0CAAE91D8B23}" type="parTrans" cxnId="{87701597-63A1-4131-AEB7-8E9A6DE2B9E1}">
      <dgm:prSet/>
      <dgm:spPr/>
      <dgm:t>
        <a:bodyPr/>
        <a:lstStyle/>
        <a:p>
          <a:endParaRPr lang="en-US"/>
        </a:p>
      </dgm:t>
    </dgm:pt>
    <dgm:pt modelId="{64037D4C-27AA-42DE-BD68-E8F2D588618E}" type="sibTrans" cxnId="{87701597-63A1-4131-AEB7-8E9A6DE2B9E1}">
      <dgm:prSet/>
      <dgm:spPr/>
      <dgm:t>
        <a:bodyPr/>
        <a:lstStyle/>
        <a:p>
          <a:endParaRPr lang="en-US"/>
        </a:p>
      </dgm:t>
    </dgm:pt>
    <dgm:pt modelId="{546C4783-0AB2-4891-83C1-5CBC10093BAD}" type="pres">
      <dgm:prSet presAssocID="{F2656FCC-DD7E-4EF6-BB31-FF61ACFF1A32}" presName="Name0" presStyleCnt="0">
        <dgm:presLayoutVars>
          <dgm:chMax val="7"/>
          <dgm:chPref val="7"/>
          <dgm:dir/>
          <dgm:animLvl val="lvl"/>
        </dgm:presLayoutVars>
      </dgm:prSet>
      <dgm:spPr/>
    </dgm:pt>
    <dgm:pt modelId="{7D5DFE2A-F546-44E0-9113-201A1BD803C3}" type="pres">
      <dgm:prSet presAssocID="{439A907E-DBA2-476B-9C41-429053EC0CF5}" presName="Accent1" presStyleCnt="0"/>
      <dgm:spPr/>
    </dgm:pt>
    <dgm:pt modelId="{82152283-347B-4128-A88E-227C6B4CCA5A}" type="pres">
      <dgm:prSet presAssocID="{439A907E-DBA2-476B-9C41-429053EC0CF5}" presName="Accent" presStyleLbl="node1" presStyleIdx="0" presStyleCnt="2"/>
      <dgm:spPr/>
    </dgm:pt>
    <dgm:pt modelId="{BFBDD7A0-65FE-436F-8438-EF9A646FEAB1}" type="pres">
      <dgm:prSet presAssocID="{439A907E-DBA2-476B-9C41-429053EC0CF5}" presName="Parent1" presStyleLbl="revTx" presStyleIdx="0" presStyleCnt="2">
        <dgm:presLayoutVars>
          <dgm:chMax val="1"/>
          <dgm:chPref val="1"/>
          <dgm:bulletEnabled val="1"/>
        </dgm:presLayoutVars>
      </dgm:prSet>
      <dgm:spPr/>
    </dgm:pt>
    <dgm:pt modelId="{5E65E276-8FFA-4961-98CC-D48975940475}" type="pres">
      <dgm:prSet presAssocID="{823F926E-2B38-4E7F-984E-9BB1186A0F69}" presName="Accent2" presStyleCnt="0"/>
      <dgm:spPr/>
    </dgm:pt>
    <dgm:pt modelId="{2A8CAC7A-DCA8-403D-B013-2A4366E02EFC}" type="pres">
      <dgm:prSet presAssocID="{823F926E-2B38-4E7F-984E-9BB1186A0F69}" presName="Accent" presStyleLbl="node1" presStyleIdx="1" presStyleCnt="2"/>
      <dgm:spPr/>
    </dgm:pt>
    <dgm:pt modelId="{911CD257-EDDE-4D12-A74A-6C47F258585C}" type="pres">
      <dgm:prSet presAssocID="{823F926E-2B38-4E7F-984E-9BB1186A0F69}" presName="Parent2" presStyleLbl="revTx" presStyleIdx="1" presStyleCnt="2">
        <dgm:presLayoutVars>
          <dgm:chMax val="1"/>
          <dgm:chPref val="1"/>
          <dgm:bulletEnabled val="1"/>
        </dgm:presLayoutVars>
      </dgm:prSet>
      <dgm:spPr/>
    </dgm:pt>
  </dgm:ptLst>
  <dgm:cxnLst>
    <dgm:cxn modelId="{E1904F50-D7AB-42D9-ACD9-F19803D08F2F}" type="presOf" srcId="{439A907E-DBA2-476B-9C41-429053EC0CF5}" destId="{BFBDD7A0-65FE-436F-8438-EF9A646FEAB1}" srcOrd="0" destOrd="0" presId="urn:microsoft.com/office/officeart/2009/layout/CircleArrowProcess"/>
    <dgm:cxn modelId="{D9241C8F-B2A1-467E-8072-664B93FC6B04}" type="presOf" srcId="{823F926E-2B38-4E7F-984E-9BB1186A0F69}" destId="{911CD257-EDDE-4D12-A74A-6C47F258585C}" srcOrd="0" destOrd="0" presId="urn:microsoft.com/office/officeart/2009/layout/CircleArrowProcess"/>
    <dgm:cxn modelId="{87701597-63A1-4131-AEB7-8E9A6DE2B9E1}" srcId="{F2656FCC-DD7E-4EF6-BB31-FF61ACFF1A32}" destId="{823F926E-2B38-4E7F-984E-9BB1186A0F69}" srcOrd="1" destOrd="0" parTransId="{6F55DBC9-EAFF-465E-8072-0CAAE91D8B23}" sibTransId="{64037D4C-27AA-42DE-BD68-E8F2D588618E}"/>
    <dgm:cxn modelId="{65F3AD99-D70E-4BFD-8A51-AD755E0F91E8}" srcId="{F2656FCC-DD7E-4EF6-BB31-FF61ACFF1A32}" destId="{439A907E-DBA2-476B-9C41-429053EC0CF5}" srcOrd="0" destOrd="0" parTransId="{CB238665-B1B2-4D85-9EDA-1B87B84E3EF2}" sibTransId="{5891E428-CB09-40B0-ACD8-85D6CC1AD834}"/>
    <dgm:cxn modelId="{0D3992B7-6C3B-4A7E-9454-E6B4C07C0136}" type="presOf" srcId="{F2656FCC-DD7E-4EF6-BB31-FF61ACFF1A32}" destId="{546C4783-0AB2-4891-83C1-5CBC10093BAD}" srcOrd="0" destOrd="0" presId="urn:microsoft.com/office/officeart/2009/layout/CircleArrowProcess"/>
    <dgm:cxn modelId="{A83C3B5D-9732-4BF0-9F38-D4D6C07F213B}" type="presParOf" srcId="{546C4783-0AB2-4891-83C1-5CBC10093BAD}" destId="{7D5DFE2A-F546-44E0-9113-201A1BD803C3}" srcOrd="0" destOrd="0" presId="urn:microsoft.com/office/officeart/2009/layout/CircleArrowProcess"/>
    <dgm:cxn modelId="{C42A301A-180F-4233-886D-3C92BBCA4A5C}" type="presParOf" srcId="{7D5DFE2A-F546-44E0-9113-201A1BD803C3}" destId="{82152283-347B-4128-A88E-227C6B4CCA5A}" srcOrd="0" destOrd="0" presId="urn:microsoft.com/office/officeart/2009/layout/CircleArrowProcess"/>
    <dgm:cxn modelId="{EEF80530-9B85-4E0D-94F0-DBA8D7B25B67}" type="presParOf" srcId="{546C4783-0AB2-4891-83C1-5CBC10093BAD}" destId="{BFBDD7A0-65FE-436F-8438-EF9A646FEAB1}" srcOrd="1" destOrd="0" presId="urn:microsoft.com/office/officeart/2009/layout/CircleArrowProcess"/>
    <dgm:cxn modelId="{B28B6B9C-7B99-4854-A61C-21B1B70255A2}" type="presParOf" srcId="{546C4783-0AB2-4891-83C1-5CBC10093BAD}" destId="{5E65E276-8FFA-4961-98CC-D48975940475}" srcOrd="2" destOrd="0" presId="urn:microsoft.com/office/officeart/2009/layout/CircleArrowProcess"/>
    <dgm:cxn modelId="{615B9FCE-A782-4932-97EB-A451DE5EDC39}" type="presParOf" srcId="{5E65E276-8FFA-4961-98CC-D48975940475}" destId="{2A8CAC7A-DCA8-403D-B013-2A4366E02EFC}" srcOrd="0" destOrd="0" presId="urn:microsoft.com/office/officeart/2009/layout/CircleArrowProcess"/>
    <dgm:cxn modelId="{B0D34AD5-8096-4D88-B0B4-11142513E383}" type="presParOf" srcId="{546C4783-0AB2-4891-83C1-5CBC10093BAD}" destId="{911CD257-EDDE-4D12-A74A-6C47F258585C}"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DE372-F498-4B49-A9CC-380293483C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D51AFEA-A728-4B4D-B5B8-C2E9475E8277}">
      <dgm:prSet phldrT="[Text]"/>
      <dgm:spPr>
        <a:solidFill>
          <a:schemeClr val="tx2"/>
        </a:solidFill>
        <a:ln>
          <a:noFill/>
        </a:ln>
      </dgm:spPr>
      <dgm:t>
        <a:bodyPr/>
        <a:lstStyle/>
        <a:p>
          <a:r>
            <a:rPr lang="en-US" b="1" dirty="0" err="1"/>
            <a:t>Knowledge </a:t>
          </a:r>
          <a:r>
            <a:rPr lang="en-US" b="1" dirty="0"/>
            <a:t>&amp; Information</a:t>
          </a:r>
        </a:p>
      </dgm:t>
    </dgm:pt>
    <dgm:pt modelId="{EE66D982-C1DE-4219-B56B-968639412D83}" type="parTrans" cxnId="{1AED61A2-0A19-4555-973A-14F86C5B9470}">
      <dgm:prSet/>
      <dgm:spPr/>
      <dgm:t>
        <a:bodyPr/>
        <a:lstStyle/>
        <a:p>
          <a:endParaRPr lang="en-US"/>
        </a:p>
      </dgm:t>
    </dgm:pt>
    <dgm:pt modelId="{D065BFF1-7B5C-4292-A16B-886922EA4C5D}" type="sibTrans" cxnId="{1AED61A2-0A19-4555-973A-14F86C5B9470}">
      <dgm:prSet/>
      <dgm:spPr/>
      <dgm:t>
        <a:bodyPr/>
        <a:lstStyle/>
        <a:p>
          <a:endParaRPr lang="en-US"/>
        </a:p>
      </dgm:t>
    </dgm:pt>
    <dgm:pt modelId="{5B13B29E-089C-440B-B7E9-0C509627B5C7}">
      <dgm:prSet phldrT="[Text]"/>
      <dgm:spPr>
        <a:solidFill>
          <a:schemeClr val="tx2"/>
        </a:solidFill>
        <a:ln>
          <a:noFill/>
        </a:ln>
      </dgm:spPr>
      <dgm:t>
        <a:bodyPr/>
        <a:lstStyle/>
        <a:p>
          <a:r>
            <a:rPr lang="en-US" b="1" dirty="0"/>
            <a:t>Language</a:t>
          </a:r>
        </a:p>
      </dgm:t>
    </dgm:pt>
    <dgm:pt modelId="{FCE01AF6-0C96-493C-A2A9-6F9420015175}" type="parTrans" cxnId="{D77E6A88-4166-48BC-8BE7-1D1432AD841F}">
      <dgm:prSet/>
      <dgm:spPr/>
      <dgm:t>
        <a:bodyPr/>
        <a:lstStyle/>
        <a:p>
          <a:endParaRPr lang="en-US"/>
        </a:p>
      </dgm:t>
    </dgm:pt>
    <dgm:pt modelId="{1232ADAE-14BF-4FED-A2E0-5CB92D71B195}" type="sibTrans" cxnId="{D77E6A88-4166-48BC-8BE7-1D1432AD841F}">
      <dgm:prSet/>
      <dgm:spPr/>
      <dgm:t>
        <a:bodyPr/>
        <a:lstStyle/>
        <a:p>
          <a:endParaRPr lang="en-US"/>
        </a:p>
      </dgm:t>
    </dgm:pt>
    <dgm:pt modelId="{A2BAE459-3F8B-4569-ABEE-A87720FD77A8}">
      <dgm:prSet phldrT="[Text]"/>
      <dgm:spPr>
        <a:solidFill>
          <a:schemeClr val="tx2"/>
        </a:solidFill>
        <a:ln>
          <a:noFill/>
        </a:ln>
      </dgm:spPr>
      <dgm:t>
        <a:bodyPr/>
        <a:lstStyle/>
        <a:p>
          <a:r>
            <a:rPr lang="en-US" b="1"/>
            <a:t>Project</a:t>
          </a:r>
        </a:p>
      </dgm:t>
    </dgm:pt>
    <dgm:pt modelId="{4646BCD0-31F7-4F07-947E-0A2A9ECFA574}" type="parTrans" cxnId="{466AF567-5949-4417-9D7A-CA2950C762A5}">
      <dgm:prSet/>
      <dgm:spPr/>
      <dgm:t>
        <a:bodyPr/>
        <a:lstStyle/>
        <a:p>
          <a:endParaRPr lang="en-US"/>
        </a:p>
      </dgm:t>
    </dgm:pt>
    <dgm:pt modelId="{2EDD8D5E-992D-4216-8157-28DBD3DF4715}" type="sibTrans" cxnId="{466AF567-5949-4417-9D7A-CA2950C762A5}">
      <dgm:prSet/>
      <dgm:spPr/>
      <dgm:t>
        <a:bodyPr/>
        <a:lstStyle/>
        <a:p>
          <a:endParaRPr lang="en-US"/>
        </a:p>
      </dgm:t>
    </dgm:pt>
    <dgm:pt modelId="{C5D46880-E908-4EA1-B0D3-B3E51AE6F1E0}">
      <dgm:prSet phldrT="[Text]"/>
      <dgm:spPr>
        <a:solidFill>
          <a:schemeClr val="tx2"/>
        </a:solidFill>
        <a:ln>
          <a:noFill/>
        </a:ln>
      </dgm:spPr>
      <dgm:t>
        <a:bodyPr/>
        <a:lstStyle/>
        <a:p>
          <a:r>
            <a:rPr lang="en-US" b="1" dirty="0" err="1"/>
            <a:t>Creativity</a:t>
          </a:r>
          <a:endParaRPr lang="en-US" b="1" dirty="0"/>
        </a:p>
      </dgm:t>
    </dgm:pt>
    <dgm:pt modelId="{6875918B-544F-4CFD-AEFE-0A1C95BD2CC6}" type="parTrans" cxnId="{4A04378E-3D1B-4426-9300-50A8A3791F1C}">
      <dgm:prSet/>
      <dgm:spPr/>
      <dgm:t>
        <a:bodyPr/>
        <a:lstStyle/>
        <a:p>
          <a:endParaRPr lang="en-US"/>
        </a:p>
      </dgm:t>
    </dgm:pt>
    <dgm:pt modelId="{E328828B-3C3B-4FBF-A429-BCE209887298}" type="sibTrans" cxnId="{4A04378E-3D1B-4426-9300-50A8A3791F1C}">
      <dgm:prSet/>
      <dgm:spPr/>
      <dgm:t>
        <a:bodyPr/>
        <a:lstStyle/>
        <a:p>
          <a:endParaRPr lang="en-US"/>
        </a:p>
      </dgm:t>
    </dgm:pt>
    <dgm:pt modelId="{5CA06F23-F9E2-46EE-8543-826C8774155A}">
      <dgm:prSet phldrT="[Text]"/>
      <dgm:spPr>
        <a:solidFill>
          <a:schemeClr val="tx2"/>
        </a:solidFill>
        <a:ln>
          <a:noFill/>
        </a:ln>
      </dgm:spPr>
      <dgm:t>
        <a:bodyPr/>
        <a:lstStyle/>
        <a:p>
          <a:r>
            <a:rPr lang="en-US" b="1" dirty="0" err="1"/>
            <a:t>Interculturalism</a:t>
          </a:r>
          <a:endParaRPr lang="en-US" b="1" dirty="0"/>
        </a:p>
      </dgm:t>
    </dgm:pt>
    <dgm:pt modelId="{74E2B247-A47B-454D-AD3D-95D40B57B4EB}" type="parTrans" cxnId="{86BD6C31-2EE6-47DF-A612-37B3203BB0F0}">
      <dgm:prSet/>
      <dgm:spPr/>
      <dgm:t>
        <a:bodyPr/>
        <a:lstStyle/>
        <a:p>
          <a:endParaRPr lang="en-US"/>
        </a:p>
      </dgm:t>
    </dgm:pt>
    <dgm:pt modelId="{1F5C248C-13F4-4D87-8A41-41060084BE83}" type="sibTrans" cxnId="{86BD6C31-2EE6-47DF-A612-37B3203BB0F0}">
      <dgm:prSet/>
      <dgm:spPr/>
      <dgm:t>
        <a:bodyPr/>
        <a:lstStyle/>
        <a:p>
          <a:endParaRPr lang="en-US"/>
        </a:p>
      </dgm:t>
    </dgm:pt>
    <dgm:pt modelId="{4E611A63-74E3-4511-88A3-51C36588B1E2}">
      <dgm:prSet phldrT="[Text]"/>
      <dgm:spPr>
        <a:solidFill>
          <a:schemeClr val="tx2"/>
        </a:solidFill>
        <a:ln>
          <a:noFill/>
        </a:ln>
      </dgm:spPr>
      <dgm:t>
        <a:bodyPr/>
        <a:lstStyle/>
        <a:p>
          <a:r>
            <a:rPr lang="en-US" b="1" dirty="0"/>
            <a:t>Communications</a:t>
          </a:r>
        </a:p>
      </dgm:t>
    </dgm:pt>
    <dgm:pt modelId="{246A1AC6-DDA2-4757-ABEC-27C5B2A26CE3}" type="parTrans" cxnId="{D81CAA3A-4ECE-4D44-8CD0-06A2D0046C77}">
      <dgm:prSet/>
      <dgm:spPr/>
      <dgm:t>
        <a:bodyPr/>
        <a:lstStyle/>
        <a:p>
          <a:endParaRPr lang="en-US"/>
        </a:p>
      </dgm:t>
    </dgm:pt>
    <dgm:pt modelId="{5BCE222C-50A1-4582-B0A5-FD7FFE41F6E6}" type="sibTrans" cxnId="{D81CAA3A-4ECE-4D44-8CD0-06A2D0046C77}">
      <dgm:prSet/>
      <dgm:spPr/>
      <dgm:t>
        <a:bodyPr/>
        <a:lstStyle/>
        <a:p>
          <a:endParaRPr lang="en-US"/>
        </a:p>
      </dgm:t>
    </dgm:pt>
    <dgm:pt modelId="{B7BA5399-5E4C-4BF9-B498-66319CCB596A}" type="pres">
      <dgm:prSet presAssocID="{7A3DE372-F498-4B49-A9CC-380293483CE3}" presName="diagram" presStyleCnt="0">
        <dgm:presLayoutVars>
          <dgm:dir/>
          <dgm:resizeHandles val="exact"/>
        </dgm:presLayoutVars>
      </dgm:prSet>
      <dgm:spPr/>
    </dgm:pt>
    <dgm:pt modelId="{DABD658D-6BFE-41C6-80B0-7CD0AC9AD2B7}" type="pres">
      <dgm:prSet presAssocID="{BD51AFEA-A728-4B4D-B5B8-C2E9475E8277}" presName="node" presStyleLbl="node1" presStyleIdx="0" presStyleCnt="6" custLinFactNeighborX="758" custLinFactNeighborY="-16193">
        <dgm:presLayoutVars>
          <dgm:bulletEnabled val="1"/>
        </dgm:presLayoutVars>
      </dgm:prSet>
      <dgm:spPr>
        <a:prstGeom prst="roundRect">
          <a:avLst/>
        </a:prstGeom>
      </dgm:spPr>
    </dgm:pt>
    <dgm:pt modelId="{7F2AFF06-4FF3-4F42-B628-C5EE1C94D617}" type="pres">
      <dgm:prSet presAssocID="{D065BFF1-7B5C-4292-A16B-886922EA4C5D}" presName="sibTrans" presStyleCnt="0"/>
      <dgm:spPr/>
    </dgm:pt>
    <dgm:pt modelId="{849F5083-63E2-4042-AB76-2ADA78CE29B7}" type="pres">
      <dgm:prSet presAssocID="{4E611A63-74E3-4511-88A3-51C36588B1E2}" presName="node" presStyleLbl="node1" presStyleIdx="1" presStyleCnt="6" custLinFactNeighborX="-2273" custLinFactNeighborY="-16268">
        <dgm:presLayoutVars>
          <dgm:bulletEnabled val="1"/>
        </dgm:presLayoutVars>
      </dgm:prSet>
      <dgm:spPr>
        <a:prstGeom prst="roundRect">
          <a:avLst/>
        </a:prstGeom>
      </dgm:spPr>
    </dgm:pt>
    <dgm:pt modelId="{D4BDC089-89DC-4A64-A849-BBD1C3D5A603}" type="pres">
      <dgm:prSet presAssocID="{5BCE222C-50A1-4582-B0A5-FD7FFE41F6E6}" presName="sibTrans" presStyleCnt="0"/>
      <dgm:spPr/>
    </dgm:pt>
    <dgm:pt modelId="{7C08B7DF-731E-41A7-A258-ACF89FA16463}" type="pres">
      <dgm:prSet presAssocID="{5B13B29E-089C-440B-B7E9-0C509627B5C7}" presName="node" presStyleLbl="node1" presStyleIdx="2" presStyleCnt="6" custLinFactNeighborX="-7577" custLinFactNeighborY="-16193">
        <dgm:presLayoutVars>
          <dgm:bulletEnabled val="1"/>
        </dgm:presLayoutVars>
      </dgm:prSet>
      <dgm:spPr>
        <a:prstGeom prst="roundRect">
          <a:avLst/>
        </a:prstGeom>
      </dgm:spPr>
    </dgm:pt>
    <dgm:pt modelId="{5FFA2DA6-B0EE-4D33-8D1F-11A59A23DEC7}" type="pres">
      <dgm:prSet presAssocID="{1232ADAE-14BF-4FED-A2E0-5CB92D71B195}" presName="sibTrans" presStyleCnt="0"/>
      <dgm:spPr/>
    </dgm:pt>
    <dgm:pt modelId="{29C8446E-715E-4F36-B044-46C42010723D}" type="pres">
      <dgm:prSet presAssocID="{A2BAE459-3F8B-4569-ABEE-A87720FD77A8}" presName="node" presStyleLbl="node1" presStyleIdx="3" presStyleCnt="6" custLinFactNeighborX="758" custLinFactNeighborY="-16193">
        <dgm:presLayoutVars>
          <dgm:bulletEnabled val="1"/>
        </dgm:presLayoutVars>
      </dgm:prSet>
      <dgm:spPr>
        <a:prstGeom prst="roundRect">
          <a:avLst/>
        </a:prstGeom>
      </dgm:spPr>
    </dgm:pt>
    <dgm:pt modelId="{B4A3BD65-E59F-45F6-AE7F-0B9DF3B485C4}" type="pres">
      <dgm:prSet presAssocID="{2EDD8D5E-992D-4216-8157-28DBD3DF4715}" presName="sibTrans" presStyleCnt="0"/>
      <dgm:spPr/>
    </dgm:pt>
    <dgm:pt modelId="{34592DCA-6561-4E5E-9FE7-6F30D3700935}" type="pres">
      <dgm:prSet presAssocID="{C5D46880-E908-4EA1-B0D3-B3E51AE6F1E0}" presName="node" presStyleLbl="node1" presStyleIdx="4" presStyleCnt="6" custLinFactNeighborX="-2273" custLinFactNeighborY="-16268">
        <dgm:presLayoutVars>
          <dgm:bulletEnabled val="1"/>
        </dgm:presLayoutVars>
      </dgm:prSet>
      <dgm:spPr>
        <a:prstGeom prst="roundRect">
          <a:avLst/>
        </a:prstGeom>
      </dgm:spPr>
    </dgm:pt>
    <dgm:pt modelId="{54F27CA8-E8F1-40BB-8FF5-AD8B723FA75D}" type="pres">
      <dgm:prSet presAssocID="{E328828B-3C3B-4FBF-A429-BCE209887298}" presName="sibTrans" presStyleCnt="0"/>
      <dgm:spPr/>
    </dgm:pt>
    <dgm:pt modelId="{AA00703A-08C5-42BD-BEA3-2A81C6518D8F}" type="pres">
      <dgm:prSet presAssocID="{5CA06F23-F9E2-46EE-8543-826C8774155A}" presName="node" presStyleLbl="node1" presStyleIdx="5" presStyleCnt="6" custLinFactNeighborX="-7577" custLinFactNeighborY="-16193">
        <dgm:presLayoutVars>
          <dgm:bulletEnabled val="1"/>
        </dgm:presLayoutVars>
      </dgm:prSet>
      <dgm:spPr>
        <a:prstGeom prst="roundRect">
          <a:avLst/>
        </a:prstGeom>
      </dgm:spPr>
    </dgm:pt>
  </dgm:ptLst>
  <dgm:cxnLst>
    <dgm:cxn modelId="{1836B404-6A84-4AA0-A047-660444B6C588}" type="presOf" srcId="{4E611A63-74E3-4511-88A3-51C36588B1E2}" destId="{849F5083-63E2-4042-AB76-2ADA78CE29B7}" srcOrd="0" destOrd="0" presId="urn:microsoft.com/office/officeart/2005/8/layout/default"/>
    <dgm:cxn modelId="{86BD6C31-2EE6-47DF-A612-37B3203BB0F0}" srcId="{7A3DE372-F498-4B49-A9CC-380293483CE3}" destId="{5CA06F23-F9E2-46EE-8543-826C8774155A}" srcOrd="5" destOrd="0" parTransId="{74E2B247-A47B-454D-AD3D-95D40B57B4EB}" sibTransId="{1F5C248C-13F4-4D87-8A41-41060084BE83}"/>
    <dgm:cxn modelId="{D81CAA3A-4ECE-4D44-8CD0-06A2D0046C77}" srcId="{7A3DE372-F498-4B49-A9CC-380293483CE3}" destId="{4E611A63-74E3-4511-88A3-51C36588B1E2}" srcOrd="1" destOrd="0" parTransId="{246A1AC6-DDA2-4757-ABEC-27C5B2A26CE3}" sibTransId="{5BCE222C-50A1-4582-B0A5-FD7FFE41F6E6}"/>
    <dgm:cxn modelId="{27303A5F-D7D9-4779-9EB9-17C8632C8C69}" type="presOf" srcId="{7A3DE372-F498-4B49-A9CC-380293483CE3}" destId="{B7BA5399-5E4C-4BF9-B498-66319CCB596A}" srcOrd="0" destOrd="0" presId="urn:microsoft.com/office/officeart/2005/8/layout/default"/>
    <dgm:cxn modelId="{466AF567-5949-4417-9D7A-CA2950C762A5}" srcId="{7A3DE372-F498-4B49-A9CC-380293483CE3}" destId="{A2BAE459-3F8B-4569-ABEE-A87720FD77A8}" srcOrd="3" destOrd="0" parTransId="{4646BCD0-31F7-4F07-947E-0A2A9ECFA574}" sibTransId="{2EDD8D5E-992D-4216-8157-28DBD3DF4715}"/>
    <dgm:cxn modelId="{11BA4E51-C708-4CC1-A59A-BD473F26FD1E}" type="presOf" srcId="{5B13B29E-089C-440B-B7E9-0C509627B5C7}" destId="{7C08B7DF-731E-41A7-A258-ACF89FA16463}" srcOrd="0" destOrd="0" presId="urn:microsoft.com/office/officeart/2005/8/layout/default"/>
    <dgm:cxn modelId="{45961774-D466-4D75-A84B-6DACF2E5A97F}" type="presOf" srcId="{5CA06F23-F9E2-46EE-8543-826C8774155A}" destId="{AA00703A-08C5-42BD-BEA3-2A81C6518D8F}" srcOrd="0" destOrd="0" presId="urn:microsoft.com/office/officeart/2005/8/layout/default"/>
    <dgm:cxn modelId="{D77E6A88-4166-48BC-8BE7-1D1432AD841F}" srcId="{7A3DE372-F498-4B49-A9CC-380293483CE3}" destId="{5B13B29E-089C-440B-B7E9-0C509627B5C7}" srcOrd="2" destOrd="0" parTransId="{FCE01AF6-0C96-493C-A2A9-6F9420015175}" sibTransId="{1232ADAE-14BF-4FED-A2E0-5CB92D71B195}"/>
    <dgm:cxn modelId="{E12E1A8B-1E2B-47EA-92BC-3BAD223E4242}" type="presOf" srcId="{C5D46880-E908-4EA1-B0D3-B3E51AE6F1E0}" destId="{34592DCA-6561-4E5E-9FE7-6F30D3700935}" srcOrd="0" destOrd="0" presId="urn:microsoft.com/office/officeart/2005/8/layout/default"/>
    <dgm:cxn modelId="{4A04378E-3D1B-4426-9300-50A8A3791F1C}" srcId="{7A3DE372-F498-4B49-A9CC-380293483CE3}" destId="{C5D46880-E908-4EA1-B0D3-B3E51AE6F1E0}" srcOrd="4" destOrd="0" parTransId="{6875918B-544F-4CFD-AEFE-0A1C95BD2CC6}" sibTransId="{E328828B-3C3B-4FBF-A429-BCE209887298}"/>
    <dgm:cxn modelId="{1AED61A2-0A19-4555-973A-14F86C5B9470}" srcId="{7A3DE372-F498-4B49-A9CC-380293483CE3}" destId="{BD51AFEA-A728-4B4D-B5B8-C2E9475E8277}" srcOrd="0" destOrd="0" parTransId="{EE66D982-C1DE-4219-B56B-968639412D83}" sibTransId="{D065BFF1-7B5C-4292-A16B-886922EA4C5D}"/>
    <dgm:cxn modelId="{B1CEC3A8-802D-4654-801D-A1D5DD1A7824}" type="presOf" srcId="{A2BAE459-3F8B-4569-ABEE-A87720FD77A8}" destId="{29C8446E-715E-4F36-B044-46C42010723D}" srcOrd="0" destOrd="0" presId="urn:microsoft.com/office/officeart/2005/8/layout/default"/>
    <dgm:cxn modelId="{794C62F9-6116-458C-BA87-84BE319643AE}" type="presOf" srcId="{BD51AFEA-A728-4B4D-B5B8-C2E9475E8277}" destId="{DABD658D-6BFE-41C6-80B0-7CD0AC9AD2B7}" srcOrd="0" destOrd="0" presId="urn:microsoft.com/office/officeart/2005/8/layout/default"/>
    <dgm:cxn modelId="{60B8C02D-BD56-4521-A1A6-3002314A63C0}" type="presParOf" srcId="{B7BA5399-5E4C-4BF9-B498-66319CCB596A}" destId="{DABD658D-6BFE-41C6-80B0-7CD0AC9AD2B7}" srcOrd="0" destOrd="0" presId="urn:microsoft.com/office/officeart/2005/8/layout/default"/>
    <dgm:cxn modelId="{E9549DE2-8FCF-4236-AE69-EF12E2F02366}" type="presParOf" srcId="{B7BA5399-5E4C-4BF9-B498-66319CCB596A}" destId="{7F2AFF06-4FF3-4F42-B628-C5EE1C94D617}" srcOrd="1" destOrd="0" presId="urn:microsoft.com/office/officeart/2005/8/layout/default"/>
    <dgm:cxn modelId="{15EC929D-25C6-4593-8F73-63899485C22D}" type="presParOf" srcId="{B7BA5399-5E4C-4BF9-B498-66319CCB596A}" destId="{849F5083-63E2-4042-AB76-2ADA78CE29B7}" srcOrd="2" destOrd="0" presId="urn:microsoft.com/office/officeart/2005/8/layout/default"/>
    <dgm:cxn modelId="{DB3A3DE1-8C15-4481-B8AE-AFF39E3A2D28}" type="presParOf" srcId="{B7BA5399-5E4C-4BF9-B498-66319CCB596A}" destId="{D4BDC089-89DC-4A64-A849-BBD1C3D5A603}" srcOrd="3" destOrd="0" presId="urn:microsoft.com/office/officeart/2005/8/layout/default"/>
    <dgm:cxn modelId="{169DE815-2C0A-4C77-8971-43E089F1C010}" type="presParOf" srcId="{B7BA5399-5E4C-4BF9-B498-66319CCB596A}" destId="{7C08B7DF-731E-41A7-A258-ACF89FA16463}" srcOrd="4" destOrd="0" presId="urn:microsoft.com/office/officeart/2005/8/layout/default"/>
    <dgm:cxn modelId="{AF5EDCC5-A35F-4AFB-8EDB-77FECE1E3AD8}" type="presParOf" srcId="{B7BA5399-5E4C-4BF9-B498-66319CCB596A}" destId="{5FFA2DA6-B0EE-4D33-8D1F-11A59A23DEC7}" srcOrd="5" destOrd="0" presId="urn:microsoft.com/office/officeart/2005/8/layout/default"/>
    <dgm:cxn modelId="{71AE5278-A487-4C04-9C3B-DDFA56D9BB5E}" type="presParOf" srcId="{B7BA5399-5E4C-4BF9-B498-66319CCB596A}" destId="{29C8446E-715E-4F36-B044-46C42010723D}" srcOrd="6" destOrd="0" presId="urn:microsoft.com/office/officeart/2005/8/layout/default"/>
    <dgm:cxn modelId="{8E58CBFB-41B5-42AF-9430-5E90D93E6A32}" type="presParOf" srcId="{B7BA5399-5E4C-4BF9-B498-66319CCB596A}" destId="{B4A3BD65-E59F-45F6-AE7F-0B9DF3B485C4}" srcOrd="7" destOrd="0" presId="urn:microsoft.com/office/officeart/2005/8/layout/default"/>
    <dgm:cxn modelId="{E1176D8A-7AD2-43ED-9280-1C7E44EFA5F2}" type="presParOf" srcId="{B7BA5399-5E4C-4BF9-B498-66319CCB596A}" destId="{34592DCA-6561-4E5E-9FE7-6F30D3700935}" srcOrd="8" destOrd="0" presId="urn:microsoft.com/office/officeart/2005/8/layout/default"/>
    <dgm:cxn modelId="{60979BC1-91EB-4CB4-9CCA-CAB7CD354E97}" type="presParOf" srcId="{B7BA5399-5E4C-4BF9-B498-66319CCB596A}" destId="{54F27CA8-E8F1-40BB-8FF5-AD8B723FA75D}" srcOrd="9" destOrd="0" presId="urn:microsoft.com/office/officeart/2005/8/layout/default"/>
    <dgm:cxn modelId="{A25D425D-047D-411C-AF2C-AD501DBAF96D}" type="presParOf" srcId="{B7BA5399-5E4C-4BF9-B498-66319CCB596A}" destId="{AA00703A-08C5-42BD-BEA3-2A81C6518D8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D658D-6BFE-41C6-80B0-7CD0AC9AD2B7}">
      <dsp:nvSpPr>
        <dsp:cNvPr id="0" name=""/>
        <dsp:cNvSpPr/>
      </dsp:nvSpPr>
      <dsp:spPr>
        <a:xfrm>
          <a:off x="0" y="880672"/>
          <a:ext cx="2907723" cy="1744633"/>
        </a:xfrm>
        <a:prstGeom prst="rect">
          <a:avLst/>
        </a:prstGeom>
        <a:solidFill>
          <a:srgbClr val="5270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t>?</a:t>
          </a:r>
        </a:p>
      </dsp:txBody>
      <dsp:txXfrm>
        <a:off x="0" y="880672"/>
        <a:ext cx="2907723" cy="1744633"/>
      </dsp:txXfrm>
    </dsp:sp>
    <dsp:sp modelId="{849F5083-63E2-4042-AB76-2ADA78CE29B7}">
      <dsp:nvSpPr>
        <dsp:cNvPr id="0" name=""/>
        <dsp:cNvSpPr/>
      </dsp:nvSpPr>
      <dsp:spPr>
        <a:xfrm>
          <a:off x="3198495" y="880672"/>
          <a:ext cx="2907723" cy="1744633"/>
        </a:xfrm>
        <a:prstGeom prst="rect">
          <a:avLst/>
        </a:prstGeom>
        <a:solidFill>
          <a:srgbClr val="5270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t>?</a:t>
          </a:r>
        </a:p>
      </dsp:txBody>
      <dsp:txXfrm>
        <a:off x="3198495" y="880672"/>
        <a:ext cx="2907723" cy="1744633"/>
      </dsp:txXfrm>
    </dsp:sp>
    <dsp:sp modelId="{7C08B7DF-731E-41A7-A258-ACF89FA16463}">
      <dsp:nvSpPr>
        <dsp:cNvPr id="0" name=""/>
        <dsp:cNvSpPr/>
      </dsp:nvSpPr>
      <dsp:spPr>
        <a:xfrm>
          <a:off x="6396990" y="893862"/>
          <a:ext cx="2907723" cy="1744633"/>
        </a:xfrm>
        <a:prstGeom prst="rect">
          <a:avLst/>
        </a:prstGeom>
        <a:solidFill>
          <a:srgbClr val="5270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t>?</a:t>
          </a:r>
        </a:p>
      </dsp:txBody>
      <dsp:txXfrm>
        <a:off x="6396990" y="893862"/>
        <a:ext cx="2907723" cy="1744633"/>
      </dsp:txXfrm>
    </dsp:sp>
    <dsp:sp modelId="{29C8446E-715E-4F36-B044-46C42010723D}">
      <dsp:nvSpPr>
        <dsp:cNvPr id="0" name=""/>
        <dsp:cNvSpPr/>
      </dsp:nvSpPr>
      <dsp:spPr>
        <a:xfrm>
          <a:off x="0" y="2916079"/>
          <a:ext cx="2907723" cy="1744633"/>
        </a:xfrm>
        <a:prstGeom prst="rect">
          <a:avLst/>
        </a:prstGeom>
        <a:solidFill>
          <a:srgbClr val="5270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t>?</a:t>
          </a:r>
        </a:p>
      </dsp:txBody>
      <dsp:txXfrm>
        <a:off x="0" y="2916079"/>
        <a:ext cx="2907723" cy="1744633"/>
      </dsp:txXfrm>
    </dsp:sp>
    <dsp:sp modelId="{34592DCA-6561-4E5E-9FE7-6F30D3700935}">
      <dsp:nvSpPr>
        <dsp:cNvPr id="0" name=""/>
        <dsp:cNvSpPr/>
      </dsp:nvSpPr>
      <dsp:spPr>
        <a:xfrm>
          <a:off x="3198495" y="2916079"/>
          <a:ext cx="2907723" cy="1744633"/>
        </a:xfrm>
        <a:prstGeom prst="rect">
          <a:avLst/>
        </a:prstGeom>
        <a:solidFill>
          <a:srgbClr val="5270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t>?</a:t>
          </a:r>
        </a:p>
      </dsp:txBody>
      <dsp:txXfrm>
        <a:off x="3198495" y="2916079"/>
        <a:ext cx="2907723" cy="1744633"/>
      </dsp:txXfrm>
    </dsp:sp>
    <dsp:sp modelId="{AA00703A-08C5-42BD-BEA3-2A81C6518D8F}">
      <dsp:nvSpPr>
        <dsp:cNvPr id="0" name=""/>
        <dsp:cNvSpPr/>
      </dsp:nvSpPr>
      <dsp:spPr>
        <a:xfrm>
          <a:off x="6396990" y="2916079"/>
          <a:ext cx="2907723" cy="1744633"/>
        </a:xfrm>
        <a:prstGeom prst="rect">
          <a:avLst/>
        </a:prstGeom>
        <a:solidFill>
          <a:srgbClr val="5270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t>?</a:t>
          </a:r>
        </a:p>
      </dsp:txBody>
      <dsp:txXfrm>
        <a:off x="6396990" y="2916079"/>
        <a:ext cx="2907723" cy="1744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52283-347B-4128-A88E-227C6B4CCA5A}">
      <dsp:nvSpPr>
        <dsp:cNvPr id="0" name=""/>
        <dsp:cNvSpPr/>
      </dsp:nvSpPr>
      <dsp:spPr>
        <a:xfrm>
          <a:off x="1078487" y="50818"/>
          <a:ext cx="3593424" cy="3594224"/>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DD7A0-65FE-436F-8438-EF9A646FEAB1}">
      <dsp:nvSpPr>
        <dsp:cNvPr id="0" name=""/>
        <dsp:cNvSpPr/>
      </dsp:nvSpPr>
      <dsp:spPr>
        <a:xfrm>
          <a:off x="1872042" y="1351927"/>
          <a:ext cx="2005164" cy="100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err="1"/>
            <a:t>Pilot studies at </a:t>
          </a:r>
          <a:r>
            <a:rPr lang="en-US" sz="2700" kern="1200" dirty="0"/>
            <a:t>KU Leuven</a:t>
          </a:r>
        </a:p>
      </dsp:txBody>
      <dsp:txXfrm>
        <a:off x="1872042" y="1351927"/>
        <a:ext cx="2005164" cy="1002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52283-347B-4128-A88E-227C6B4CCA5A}">
      <dsp:nvSpPr>
        <dsp:cNvPr id="0" name=""/>
        <dsp:cNvSpPr/>
      </dsp:nvSpPr>
      <dsp:spPr>
        <a:xfrm>
          <a:off x="1649694" y="0"/>
          <a:ext cx="2996400" cy="299648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DD7A0-65FE-436F-8438-EF9A646FEAB1}">
      <dsp:nvSpPr>
        <dsp:cNvPr id="0" name=""/>
        <dsp:cNvSpPr/>
      </dsp:nvSpPr>
      <dsp:spPr>
        <a:xfrm>
          <a:off x="2311476" y="1084849"/>
          <a:ext cx="1671755" cy="83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t>Pilot studies at </a:t>
          </a:r>
          <a:r>
            <a:rPr lang="en-US" sz="2300" kern="1200" dirty="0"/>
            <a:t>KU Leuven</a:t>
          </a:r>
        </a:p>
      </dsp:txBody>
      <dsp:txXfrm>
        <a:off x="2311476" y="1084849"/>
        <a:ext cx="1671755" cy="835779"/>
      </dsp:txXfrm>
    </dsp:sp>
    <dsp:sp modelId="{2A8CAC7A-DCA8-403D-B013-2A4366E02EFC}">
      <dsp:nvSpPr>
        <dsp:cNvPr id="0" name=""/>
        <dsp:cNvSpPr/>
      </dsp:nvSpPr>
      <dsp:spPr>
        <a:xfrm>
          <a:off x="1031166" y="1920628"/>
          <a:ext cx="2574136" cy="2575225"/>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CD257-EDDE-4D12-A74A-6C47F258585C}">
      <dsp:nvSpPr>
        <dsp:cNvPr id="0" name=""/>
        <dsp:cNvSpPr/>
      </dsp:nvSpPr>
      <dsp:spPr>
        <a:xfrm>
          <a:off x="1475598" y="2809908"/>
          <a:ext cx="1671755" cy="83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ASSET-H</a:t>
          </a:r>
        </a:p>
      </dsp:txBody>
      <dsp:txXfrm>
        <a:off x="1475598" y="2809908"/>
        <a:ext cx="1671755" cy="835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D658D-6BFE-41C6-80B0-7CD0AC9AD2B7}">
      <dsp:nvSpPr>
        <dsp:cNvPr id="0" name=""/>
        <dsp:cNvSpPr/>
      </dsp:nvSpPr>
      <dsp:spPr>
        <a:xfrm>
          <a:off x="22040" y="598164"/>
          <a:ext cx="2907723" cy="1744633"/>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err="1"/>
            <a:t>Knowledge </a:t>
          </a:r>
          <a:r>
            <a:rPr lang="en-US" sz="2500" b="1" kern="1200" dirty="0"/>
            <a:t>&amp; Information</a:t>
          </a:r>
        </a:p>
      </dsp:txBody>
      <dsp:txXfrm>
        <a:off x="107206" y="683330"/>
        <a:ext cx="2737391" cy="1574301"/>
      </dsp:txXfrm>
    </dsp:sp>
    <dsp:sp modelId="{849F5083-63E2-4042-AB76-2ADA78CE29B7}">
      <dsp:nvSpPr>
        <dsp:cNvPr id="0" name=""/>
        <dsp:cNvSpPr/>
      </dsp:nvSpPr>
      <dsp:spPr>
        <a:xfrm>
          <a:off x="3132402" y="596855"/>
          <a:ext cx="2907723" cy="1744633"/>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Communications</a:t>
          </a:r>
        </a:p>
      </dsp:txBody>
      <dsp:txXfrm>
        <a:off x="3217568" y="682021"/>
        <a:ext cx="2737391" cy="1574301"/>
      </dsp:txXfrm>
    </dsp:sp>
    <dsp:sp modelId="{7C08B7DF-731E-41A7-A258-ACF89FA16463}">
      <dsp:nvSpPr>
        <dsp:cNvPr id="0" name=""/>
        <dsp:cNvSpPr/>
      </dsp:nvSpPr>
      <dsp:spPr>
        <a:xfrm>
          <a:off x="6176672" y="598164"/>
          <a:ext cx="2907723" cy="1744633"/>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Language</a:t>
          </a:r>
        </a:p>
      </dsp:txBody>
      <dsp:txXfrm>
        <a:off x="6261838" y="683330"/>
        <a:ext cx="2737391" cy="1574301"/>
      </dsp:txXfrm>
    </dsp:sp>
    <dsp:sp modelId="{29C8446E-715E-4F36-B044-46C42010723D}">
      <dsp:nvSpPr>
        <dsp:cNvPr id="0" name=""/>
        <dsp:cNvSpPr/>
      </dsp:nvSpPr>
      <dsp:spPr>
        <a:xfrm>
          <a:off x="22040" y="2633570"/>
          <a:ext cx="2907723" cy="1744633"/>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Project</a:t>
          </a:r>
        </a:p>
      </dsp:txBody>
      <dsp:txXfrm>
        <a:off x="107206" y="2718736"/>
        <a:ext cx="2737391" cy="1574301"/>
      </dsp:txXfrm>
    </dsp:sp>
    <dsp:sp modelId="{34592DCA-6561-4E5E-9FE7-6F30D3700935}">
      <dsp:nvSpPr>
        <dsp:cNvPr id="0" name=""/>
        <dsp:cNvSpPr/>
      </dsp:nvSpPr>
      <dsp:spPr>
        <a:xfrm>
          <a:off x="3132402" y="2632262"/>
          <a:ext cx="2907723" cy="1744633"/>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err="1"/>
            <a:t>Creativity</a:t>
          </a:r>
          <a:endParaRPr lang="en-US" sz="2500" b="1" kern="1200" dirty="0"/>
        </a:p>
      </dsp:txBody>
      <dsp:txXfrm>
        <a:off x="3217568" y="2717428"/>
        <a:ext cx="2737391" cy="1574301"/>
      </dsp:txXfrm>
    </dsp:sp>
    <dsp:sp modelId="{AA00703A-08C5-42BD-BEA3-2A81C6518D8F}">
      <dsp:nvSpPr>
        <dsp:cNvPr id="0" name=""/>
        <dsp:cNvSpPr/>
      </dsp:nvSpPr>
      <dsp:spPr>
        <a:xfrm>
          <a:off x="6176672" y="2633570"/>
          <a:ext cx="2907723" cy="1744633"/>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err="1"/>
            <a:t>Interculturalism</a:t>
          </a:r>
          <a:endParaRPr lang="en-US" sz="2500" b="1" kern="1200" dirty="0"/>
        </a:p>
      </dsp:txBody>
      <dsp:txXfrm>
        <a:off x="6261838" y="2718736"/>
        <a:ext cx="2737391" cy="15743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6E8E2-F655-244D-82A8-AEC7D51BD906}" type="datetimeFigureOut">
              <a:t>26/04/2023</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CDFE3-7A41-8E48-BA75-2F0789AC09DC}" type="slidenum">
              <a:t>‹#›</a:t>
            </a:fld>
            <a:endParaRPr lang="es-ES_tradnl"/>
          </a:p>
        </p:txBody>
      </p:sp>
    </p:spTree>
    <p:extLst>
      <p:ext uri="{BB962C8B-B14F-4D97-AF65-F5344CB8AC3E}">
        <p14:creationId xmlns:p14="http://schemas.microsoft.com/office/powerpoint/2010/main" val="123966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4A1CDFE3-7A41-8E48-BA75-2F0789AC09DC}" type="slidenum">
              <a:rPr lang="nl-BE" smtClean="0"/>
              <a:t>1</a:t>
            </a:fld>
            <a:endParaRPr lang="nl-BE"/>
          </a:p>
        </p:txBody>
      </p:sp>
    </p:spTree>
    <p:extLst>
      <p:ext uri="{BB962C8B-B14F-4D97-AF65-F5344CB8AC3E}">
        <p14:creationId xmlns:p14="http://schemas.microsoft.com/office/powerpoint/2010/main" val="277834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thinking </a:t>
            </a:r>
            <a:r>
              <a:rPr lang="en-US" dirty="0">
                <a:sym typeface="Wingdings" panose="05000000000000000000" pitchFamily="2" charset="2"/>
              </a:rPr>
              <a:t> You can a critical thinking in several ways and it helps to make that very concrete, e.g., during the synthesis of large amounts of information or when analyzing data.</a:t>
            </a:r>
          </a:p>
          <a:p>
            <a:r>
              <a:rPr lang="en-US" dirty="0">
                <a:sym typeface="Wingdings" panose="05000000000000000000" pitchFamily="2" charset="2"/>
              </a:rPr>
              <a:t>Good with texts  You can be good with texts in several ways, e.g. reading, writing, synthesizing texts.</a:t>
            </a:r>
          </a:p>
        </p:txBody>
      </p:sp>
      <p:sp>
        <p:nvSpPr>
          <p:cNvPr id="4" name="Slide Number Placeholder 3"/>
          <p:cNvSpPr>
            <a:spLocks noGrp="1"/>
          </p:cNvSpPr>
          <p:nvPr>
            <p:ph type="sldNum" sz="quarter" idx="5"/>
          </p:nvPr>
        </p:nvSpPr>
        <p:spPr/>
        <p:txBody>
          <a:bodyPr/>
          <a:lstStyle/>
          <a:p>
            <a:fld id="{C7B2FCAF-1012-4534-A281-19800832CE6D}" type="slidenum">
              <a:rPr lang="nl-BE" smtClean="0"/>
              <a:t>23</a:t>
            </a:fld>
            <a:endParaRPr lang="nl-BE"/>
          </a:p>
        </p:txBody>
      </p:sp>
    </p:spTree>
    <p:extLst>
      <p:ext uri="{BB962C8B-B14F-4D97-AF65-F5344CB8AC3E}">
        <p14:creationId xmlns:p14="http://schemas.microsoft.com/office/powerpoint/2010/main" val="73663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https://www.assethproject.eu/h-you</a:t>
            </a:r>
          </a:p>
        </p:txBody>
      </p:sp>
      <p:sp>
        <p:nvSpPr>
          <p:cNvPr id="4" name="Slide Number Placeholder 3"/>
          <p:cNvSpPr>
            <a:spLocks noGrp="1"/>
          </p:cNvSpPr>
          <p:nvPr>
            <p:ph type="sldNum" sz="quarter" idx="10"/>
          </p:nvPr>
        </p:nvSpPr>
        <p:spPr/>
        <p:txBody>
          <a:bodyPr/>
          <a:lstStyle/>
          <a:p>
            <a:fld id="{EA95A1D1-F7FB-4715-8BDF-3111B602877C}" type="slidenum">
              <a:rPr lang="nl-BE" smtClean="0"/>
              <a:t>24</a:t>
            </a:fld>
            <a:endParaRPr lang="nl-BE"/>
          </a:p>
        </p:txBody>
      </p:sp>
    </p:spTree>
    <p:extLst>
      <p:ext uri="{BB962C8B-B14F-4D97-AF65-F5344CB8AC3E}">
        <p14:creationId xmlns:p14="http://schemas.microsoft.com/office/powerpoint/2010/main" val="80213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https://www.assethproject.eu/h-you</a:t>
            </a:r>
          </a:p>
        </p:txBody>
      </p:sp>
      <p:sp>
        <p:nvSpPr>
          <p:cNvPr id="4" name="Slide Number Placeholder 3"/>
          <p:cNvSpPr>
            <a:spLocks noGrp="1"/>
          </p:cNvSpPr>
          <p:nvPr>
            <p:ph type="sldNum" sz="quarter" idx="5"/>
          </p:nvPr>
        </p:nvSpPr>
        <p:spPr/>
        <p:txBody>
          <a:bodyPr/>
          <a:lstStyle/>
          <a:p>
            <a:fld id="{4A1CDFE3-7A41-8E48-BA75-2F0789AC09DC}" type="slidenum">
              <a:rPr lang="nl-BE" smtClean="0"/>
              <a:t>25</a:t>
            </a:fld>
            <a:endParaRPr lang="nl-BE"/>
          </a:p>
        </p:txBody>
      </p:sp>
    </p:spTree>
    <p:extLst>
      <p:ext uri="{BB962C8B-B14F-4D97-AF65-F5344CB8AC3E}">
        <p14:creationId xmlns:p14="http://schemas.microsoft.com/office/powerpoint/2010/main" val="72641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Invite </a:t>
            </a:r>
            <a:r>
              <a:rPr lang="nl-BE" dirty="0" err="1"/>
              <a:t>them</a:t>
            </a:r>
            <a:r>
              <a:rPr lang="nl-BE" dirty="0"/>
              <a:t> </a:t>
            </a:r>
            <a:r>
              <a:rPr lang="nl-BE" dirty="0" err="1"/>
              <a:t>to</a:t>
            </a:r>
            <a:r>
              <a:rPr lang="nl-BE" dirty="0"/>
              <a:t> </a:t>
            </a:r>
            <a:r>
              <a:rPr lang="nl-BE" dirty="0" err="1"/>
              <a:t>fill</a:t>
            </a:r>
            <a:r>
              <a:rPr lang="nl-BE" dirty="0"/>
              <a:t> in </a:t>
            </a:r>
            <a:r>
              <a:rPr lang="nl-BE" dirty="0" err="1"/>
              <a:t>the</a:t>
            </a:r>
            <a:r>
              <a:rPr lang="nl-BE" dirty="0"/>
              <a:t> survey at </a:t>
            </a:r>
            <a:r>
              <a:rPr lang="nl-BE" dirty="0" err="1"/>
              <a:t>this</a:t>
            </a:r>
            <a:r>
              <a:rPr lang="nl-BE" dirty="0"/>
              <a:t> point. </a:t>
            </a:r>
          </a:p>
          <a:p>
            <a:endParaRPr lang="nl-BE" dirty="0"/>
          </a:p>
          <a:p>
            <a:r>
              <a:rPr lang="nl-BE" dirty="0" err="1"/>
              <a:t>If</a:t>
            </a:r>
            <a:r>
              <a:rPr lang="nl-BE" dirty="0"/>
              <a:t> </a:t>
            </a:r>
            <a:r>
              <a:rPr lang="nl-BE" dirty="0" err="1"/>
              <a:t>you</a:t>
            </a:r>
            <a:r>
              <a:rPr lang="nl-BE" dirty="0"/>
              <a:t> </a:t>
            </a:r>
            <a:r>
              <a:rPr lang="nl-BE" dirty="0" err="1"/>
              <a:t>use</a:t>
            </a:r>
            <a:r>
              <a:rPr lang="nl-BE" dirty="0"/>
              <a:t> </a:t>
            </a:r>
            <a:r>
              <a:rPr lang="nl-BE" dirty="0" err="1"/>
              <a:t>the</a:t>
            </a:r>
            <a:r>
              <a:rPr lang="nl-BE" dirty="0"/>
              <a:t> H-</a:t>
            </a:r>
            <a:r>
              <a:rPr lang="nl-BE" dirty="0" err="1"/>
              <a:t>You</a:t>
            </a:r>
            <a:r>
              <a:rPr lang="nl-BE" dirty="0"/>
              <a:t>: Humanities Explorer tool, make </a:t>
            </a:r>
            <a:r>
              <a:rPr lang="nl-BE" dirty="0" err="1"/>
              <a:t>sure</a:t>
            </a:r>
            <a:r>
              <a:rPr lang="nl-BE" dirty="0"/>
              <a:t> </a:t>
            </a:r>
            <a:r>
              <a:rPr lang="nl-BE" dirty="0" err="1"/>
              <a:t>to</a:t>
            </a:r>
            <a:r>
              <a:rPr lang="nl-BE" dirty="0"/>
              <a:t> </a:t>
            </a:r>
            <a:r>
              <a:rPr lang="nl-BE" dirty="0" err="1"/>
              <a:t>ask</a:t>
            </a:r>
            <a:r>
              <a:rPr lang="nl-BE" dirty="0"/>
              <a:t> </a:t>
            </a:r>
            <a:r>
              <a:rPr lang="nl-BE" dirty="0" err="1"/>
              <a:t>participants</a:t>
            </a:r>
            <a:r>
              <a:rPr lang="nl-BE" dirty="0"/>
              <a:t> </a:t>
            </a:r>
            <a:r>
              <a:rPr lang="nl-BE" dirty="0" err="1"/>
              <a:t>to</a:t>
            </a:r>
            <a:r>
              <a:rPr lang="nl-BE" dirty="0"/>
              <a:t> </a:t>
            </a:r>
            <a:r>
              <a:rPr lang="nl-BE" dirty="0" err="1"/>
              <a:t>bring</a:t>
            </a:r>
            <a:r>
              <a:rPr lang="nl-BE" dirty="0"/>
              <a:t> </a:t>
            </a:r>
            <a:r>
              <a:rPr lang="nl-BE" dirty="0" err="1"/>
              <a:t>their</a:t>
            </a:r>
            <a:r>
              <a:rPr lang="nl-BE" dirty="0"/>
              <a:t> </a:t>
            </a:r>
            <a:r>
              <a:rPr lang="nl-BE" dirty="0" err="1"/>
              <a:t>own</a:t>
            </a:r>
            <a:r>
              <a:rPr lang="nl-BE" dirty="0"/>
              <a:t> laptop. </a:t>
            </a:r>
            <a:r>
              <a:rPr lang="nl-BE" dirty="0" err="1"/>
              <a:t>You</a:t>
            </a:r>
            <a:r>
              <a:rPr lang="nl-BE" dirty="0"/>
              <a:t> </a:t>
            </a:r>
            <a:r>
              <a:rPr lang="nl-BE" dirty="0" err="1"/>
              <a:t>can</a:t>
            </a:r>
            <a:r>
              <a:rPr lang="nl-BE" dirty="0"/>
              <a:t> </a:t>
            </a:r>
            <a:r>
              <a:rPr lang="nl-BE" dirty="0" err="1"/>
              <a:t>also</a:t>
            </a:r>
            <a:r>
              <a:rPr lang="nl-BE" dirty="0"/>
              <a:t> </a:t>
            </a:r>
            <a:r>
              <a:rPr lang="nl-BE" dirty="0" err="1"/>
              <a:t>fill</a:t>
            </a:r>
            <a:r>
              <a:rPr lang="nl-BE" dirty="0"/>
              <a:t> </a:t>
            </a:r>
            <a:r>
              <a:rPr lang="nl-BE" dirty="0" err="1"/>
              <a:t>it</a:t>
            </a:r>
            <a:r>
              <a:rPr lang="nl-BE" dirty="0"/>
              <a:t> in on smartphones, </a:t>
            </a:r>
            <a:r>
              <a:rPr lang="nl-BE" dirty="0" err="1"/>
              <a:t>although</a:t>
            </a:r>
            <a:r>
              <a:rPr lang="nl-BE" dirty="0"/>
              <a:t> </a:t>
            </a:r>
            <a:r>
              <a:rPr lang="nl-BE" dirty="0" err="1"/>
              <a:t>the</a:t>
            </a:r>
            <a:r>
              <a:rPr lang="nl-BE" dirty="0"/>
              <a:t> </a:t>
            </a:r>
            <a:r>
              <a:rPr lang="nl-BE" dirty="0" err="1"/>
              <a:t>experience</a:t>
            </a:r>
            <a:r>
              <a:rPr lang="nl-BE" dirty="0"/>
              <a:t> on a laptop is </a:t>
            </a:r>
            <a:r>
              <a:rPr lang="nl-BE" dirty="0" err="1"/>
              <a:t>better</a:t>
            </a:r>
            <a:r>
              <a:rPr lang="nl-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https://www.assethproject.eu/h-you</a:t>
            </a:r>
          </a:p>
          <a:p>
            <a:endParaRPr lang="nl-BE" dirty="0"/>
          </a:p>
          <a:p>
            <a:r>
              <a:rPr lang="nl-BE" dirty="0"/>
              <a:t>In </a:t>
            </a:r>
            <a:r>
              <a:rPr lang="nl-BE" dirty="0" err="1"/>
              <a:t>the</a:t>
            </a:r>
            <a:r>
              <a:rPr lang="nl-BE" dirty="0"/>
              <a:t> </a:t>
            </a:r>
            <a:r>
              <a:rPr lang="nl-BE" dirty="0" err="1"/>
              <a:t>methodological</a:t>
            </a:r>
            <a:r>
              <a:rPr lang="nl-BE" dirty="0"/>
              <a:t> </a:t>
            </a:r>
            <a:r>
              <a:rPr lang="nl-BE" dirty="0" err="1"/>
              <a:t>toolkit</a:t>
            </a:r>
            <a:r>
              <a:rPr lang="nl-BE" dirty="0"/>
              <a:t>, </a:t>
            </a:r>
            <a:r>
              <a:rPr lang="nl-BE" dirty="0" err="1"/>
              <a:t>there</a:t>
            </a:r>
            <a:r>
              <a:rPr lang="nl-BE" dirty="0"/>
              <a:t> is </a:t>
            </a:r>
            <a:r>
              <a:rPr lang="nl-BE" dirty="0" err="1"/>
              <a:t>also</a:t>
            </a:r>
            <a:r>
              <a:rPr lang="nl-BE" dirty="0"/>
              <a:t> a print-out </a:t>
            </a:r>
            <a:r>
              <a:rPr lang="nl-BE" dirty="0" err="1"/>
              <a:t>version</a:t>
            </a:r>
            <a:r>
              <a:rPr lang="nl-BE" dirty="0"/>
              <a:t> </a:t>
            </a:r>
            <a:r>
              <a:rPr lang="nl-BE" dirty="0" err="1"/>
              <a:t>available</a:t>
            </a:r>
            <a:r>
              <a:rPr lang="nl-BE" dirty="0"/>
              <a:t> of </a:t>
            </a:r>
            <a:r>
              <a:rPr lang="nl-BE" dirty="0" err="1"/>
              <a:t>the</a:t>
            </a:r>
            <a:r>
              <a:rPr lang="nl-BE" dirty="0"/>
              <a:t> survey. </a:t>
            </a:r>
          </a:p>
          <a:p>
            <a:r>
              <a:rPr lang="nl-BE" dirty="0"/>
              <a:t>https://www.assethproject.eu/h-you-methodological-toolkit</a:t>
            </a:r>
          </a:p>
        </p:txBody>
      </p:sp>
      <p:sp>
        <p:nvSpPr>
          <p:cNvPr id="4" name="Slide Number Placeholder 3"/>
          <p:cNvSpPr>
            <a:spLocks noGrp="1"/>
          </p:cNvSpPr>
          <p:nvPr>
            <p:ph type="sldNum" sz="quarter" idx="5"/>
          </p:nvPr>
        </p:nvSpPr>
        <p:spPr/>
        <p:txBody>
          <a:bodyPr/>
          <a:lstStyle/>
          <a:p>
            <a:fld id="{4A1CDFE3-7A41-8E48-BA75-2F0789AC09DC}" type="slidenum">
              <a:rPr lang="nl-BE" smtClean="0"/>
              <a:t>26</a:t>
            </a:fld>
            <a:endParaRPr lang="nl-BE"/>
          </a:p>
        </p:txBody>
      </p:sp>
    </p:spTree>
    <p:extLst>
      <p:ext uri="{BB962C8B-B14F-4D97-AF65-F5344CB8AC3E}">
        <p14:creationId xmlns:p14="http://schemas.microsoft.com/office/powerpoint/2010/main" val="335220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B2FCAF-1012-4534-A281-19800832CE6D}" type="slidenum">
              <a:rPr lang="nl-BE" smtClean="0"/>
              <a:t>27</a:t>
            </a:fld>
            <a:endParaRPr lang="nl-BE"/>
          </a:p>
        </p:txBody>
      </p:sp>
    </p:spTree>
    <p:extLst>
      <p:ext uri="{BB962C8B-B14F-4D97-AF65-F5344CB8AC3E}">
        <p14:creationId xmlns:p14="http://schemas.microsoft.com/office/powerpoint/2010/main" val="100810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B2FCAF-1012-4534-A281-19800832CE6D}" type="slidenum">
              <a:rPr lang="nl-BE" smtClean="0"/>
              <a:t>28</a:t>
            </a:fld>
            <a:endParaRPr lang="nl-BE"/>
          </a:p>
        </p:txBody>
      </p:sp>
    </p:spTree>
    <p:extLst>
      <p:ext uri="{BB962C8B-B14F-4D97-AF65-F5344CB8AC3E}">
        <p14:creationId xmlns:p14="http://schemas.microsoft.com/office/powerpoint/2010/main" val="430656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are not finished with filling in the survey, can do so during the break. </a:t>
            </a:r>
            <a:endParaRPr lang="nl-BE" dirty="0"/>
          </a:p>
        </p:txBody>
      </p:sp>
      <p:sp>
        <p:nvSpPr>
          <p:cNvPr id="4" name="Slide Number Placeholder 3"/>
          <p:cNvSpPr>
            <a:spLocks noGrp="1"/>
          </p:cNvSpPr>
          <p:nvPr>
            <p:ph type="sldNum" sz="quarter" idx="5"/>
          </p:nvPr>
        </p:nvSpPr>
        <p:spPr/>
        <p:txBody>
          <a:bodyPr/>
          <a:lstStyle/>
          <a:p>
            <a:fld id="{4A1CDFE3-7A41-8E48-BA75-2F0789AC09DC}" type="slidenum">
              <a:rPr lang="nl-BE" smtClean="0"/>
              <a:t>29</a:t>
            </a:fld>
            <a:endParaRPr lang="nl-BE"/>
          </a:p>
        </p:txBody>
      </p:sp>
    </p:spTree>
    <p:extLst>
      <p:ext uri="{BB962C8B-B14F-4D97-AF65-F5344CB8AC3E}">
        <p14:creationId xmlns:p14="http://schemas.microsoft.com/office/powerpoint/2010/main" val="78688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B2FCAF-1012-4534-A281-19800832CE6D}" type="slidenum">
              <a:rPr lang="nl-BE" smtClean="0"/>
              <a:t>31</a:t>
            </a:fld>
            <a:endParaRPr lang="nl-BE"/>
          </a:p>
        </p:txBody>
      </p:sp>
    </p:spTree>
    <p:extLst>
      <p:ext uri="{BB962C8B-B14F-4D97-AF65-F5344CB8AC3E}">
        <p14:creationId xmlns:p14="http://schemas.microsoft.com/office/powerpoint/2010/main" val="134997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B2FCAF-1012-4534-A281-19800832CE6D}" type="slidenum">
              <a:rPr lang="nl-BE" smtClean="0"/>
              <a:t>33</a:t>
            </a:fld>
            <a:endParaRPr lang="nl-BE"/>
          </a:p>
        </p:txBody>
      </p:sp>
    </p:spTree>
    <p:extLst>
      <p:ext uri="{BB962C8B-B14F-4D97-AF65-F5344CB8AC3E}">
        <p14:creationId xmlns:p14="http://schemas.microsoft.com/office/powerpoint/2010/main" val="943026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C7B2FCAF-1012-4534-A281-19800832CE6D}" type="slidenum">
              <a:rPr lang="nl-BE" smtClean="0"/>
              <a:t>34</a:t>
            </a:fld>
            <a:endParaRPr lang="nl-BE"/>
          </a:p>
        </p:txBody>
      </p:sp>
    </p:spTree>
    <p:extLst>
      <p:ext uri="{BB962C8B-B14F-4D97-AF65-F5344CB8AC3E}">
        <p14:creationId xmlns:p14="http://schemas.microsoft.com/office/powerpoint/2010/main" val="310396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 of 2 hours.</a:t>
            </a:r>
          </a:p>
          <a:p>
            <a:r>
              <a:rPr lang="en-US" dirty="0"/>
              <a:t>We added a break, so that students who need more time to fill in the survey can do so during the break.</a:t>
            </a:r>
          </a:p>
          <a:p>
            <a:endParaRPr lang="en-US" dirty="0"/>
          </a:p>
          <a:p>
            <a:r>
              <a:rPr lang="en-US" dirty="0"/>
              <a:t>Different possible configurations:</a:t>
            </a:r>
          </a:p>
          <a:p>
            <a:pPr marL="171450" indent="-171450">
              <a:buFontTx/>
              <a:buChar char="-"/>
            </a:pPr>
            <a:r>
              <a:rPr lang="en-US" dirty="0"/>
              <a:t>Ask students to fill in the profile test in advance (i.e. 20 minutes less).</a:t>
            </a:r>
          </a:p>
          <a:p>
            <a:pPr marL="171450" indent="-171450">
              <a:buFontTx/>
              <a:buChar char="-"/>
            </a:pPr>
            <a:r>
              <a:rPr lang="en-US" dirty="0"/>
              <a:t>Omit the break (i.e. 15 minutes less). </a:t>
            </a:r>
          </a:p>
          <a:p>
            <a:pPr marL="171450" indent="-171450">
              <a:buFontTx/>
              <a:buChar char="-"/>
            </a:pPr>
            <a:r>
              <a:rPr lang="en-US" dirty="0"/>
              <a:t>Only do one activity (i.e. 30 minutes less). </a:t>
            </a:r>
          </a:p>
        </p:txBody>
      </p:sp>
      <p:sp>
        <p:nvSpPr>
          <p:cNvPr id="4" name="Slide Number Placeholder 3"/>
          <p:cNvSpPr>
            <a:spLocks noGrp="1"/>
          </p:cNvSpPr>
          <p:nvPr>
            <p:ph type="sldNum" sz="quarter" idx="5"/>
          </p:nvPr>
        </p:nvSpPr>
        <p:spPr/>
        <p:txBody>
          <a:bodyPr/>
          <a:lstStyle/>
          <a:p>
            <a:fld id="{C7B2FCAF-1012-4534-A281-19800832CE6D}" type="slidenum">
              <a:rPr lang="nl-BE" smtClean="0"/>
              <a:t>2</a:t>
            </a:fld>
            <a:endParaRPr lang="nl-BE"/>
          </a:p>
        </p:txBody>
      </p:sp>
    </p:spTree>
    <p:extLst>
      <p:ext uri="{BB962C8B-B14F-4D97-AF65-F5344CB8AC3E}">
        <p14:creationId xmlns:p14="http://schemas.microsoft.com/office/powerpoint/2010/main" val="3469586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the reflection a bit easier, we incorporated this slide. This might inspire students to change their perspective and ways of thinking about the </a:t>
            </a:r>
            <a:r>
              <a:rPr lang="en-US" dirty="0" err="1"/>
              <a:t>labour</a:t>
            </a:r>
            <a:r>
              <a:rPr lang="en-US" dirty="0"/>
              <a:t> market.</a:t>
            </a:r>
          </a:p>
          <a:p>
            <a:endParaRPr lang="en-US" dirty="0"/>
          </a:p>
          <a:p>
            <a:r>
              <a:rPr lang="en-US" dirty="0"/>
              <a:t>We have done a survey at KU Leuven Faculty of Arts, and asked students about the sectors they want to work in. Humanities students appear to view the sectors in which they want to enter as very limited: </a:t>
            </a:r>
          </a:p>
          <a:p>
            <a:endParaRPr lang="en-US" dirty="0"/>
          </a:p>
          <a:p>
            <a:pPr lvl="1" indent="-349415">
              <a:buFont typeface="+mj-lt"/>
              <a:buAutoNum type="arabicPeriod"/>
            </a:pPr>
            <a:r>
              <a:rPr lang="nl-BE" dirty="0"/>
              <a:t>Cultural sector</a:t>
            </a:r>
          </a:p>
          <a:p>
            <a:pPr lvl="1" indent="-349415">
              <a:buFont typeface="+mj-lt"/>
              <a:buAutoNum type="arabicPeriod"/>
            </a:pPr>
            <a:r>
              <a:rPr lang="nl-BE" dirty="0"/>
              <a:t>Media</a:t>
            </a:r>
          </a:p>
          <a:p>
            <a:pPr lvl="1" indent="-349415">
              <a:buFont typeface="+mj-lt"/>
              <a:buAutoNum type="arabicPeriod"/>
            </a:pPr>
            <a:r>
              <a:rPr lang="nl-BE" dirty="0"/>
              <a:t>Education</a:t>
            </a:r>
          </a:p>
          <a:p>
            <a:endParaRPr lang="nl-BE" dirty="0"/>
          </a:p>
          <a:p>
            <a:r>
              <a:rPr lang="nl-BE" dirty="0"/>
              <a:t>From the survey, we cannot deduce exactly why students put forward exactly these sectors - however, one can suspect that they are sectors that are very eye-catching and have some kind of natural appeal for Literature students. At first glance, these work field domains align very closely with Arts - In the theoretical model of the "fit" (or the connection between competencies and work field), this is called a "horizontal fit. </a:t>
            </a:r>
          </a:p>
          <a:p>
            <a:endParaRPr lang="nl-BE" dirty="0"/>
          </a:p>
          <a:p>
            <a:r>
              <a:rPr lang="nl-BE" dirty="0" err="1"/>
              <a:t>However</a:t>
            </a:r>
            <a:r>
              <a:rPr lang="nl-BE" dirty="0"/>
              <a:t>, it is very important to also think about the other possible 'fits' when transferring to the job market and decide for yourself what carries weight. </a:t>
            </a:r>
          </a:p>
          <a:p>
            <a:endParaRPr lang="nl-BE" dirty="0"/>
          </a:p>
          <a:p>
            <a:pPr marL="171450" indent="-171450">
              <a:buFontTx/>
              <a:buChar char="-"/>
            </a:pPr>
            <a:r>
              <a:rPr lang="nl-BE" dirty="0" err="1"/>
              <a:t>Vertical</a:t>
            </a:r>
            <a:r>
              <a:rPr lang="nl-BE" dirty="0"/>
              <a:t> fit: </a:t>
            </a:r>
            <a:r>
              <a:rPr lang="nl-BE" dirty="0" err="1"/>
              <a:t>when</a:t>
            </a:r>
            <a:r>
              <a:rPr lang="nl-BE" dirty="0"/>
              <a:t> companies </a:t>
            </a:r>
            <a:r>
              <a:rPr lang="nl-BE" dirty="0" err="1"/>
              <a:t>require</a:t>
            </a:r>
            <a:r>
              <a:rPr lang="nl-BE" dirty="0"/>
              <a:t> </a:t>
            </a:r>
            <a:r>
              <a:rPr lang="nl-BE" dirty="0" err="1"/>
              <a:t>applicants</a:t>
            </a:r>
            <a:r>
              <a:rPr lang="nl-BE" dirty="0"/>
              <a:t> </a:t>
            </a:r>
            <a:r>
              <a:rPr lang="nl-BE" dirty="0" err="1"/>
              <a:t>to</a:t>
            </a:r>
            <a:r>
              <a:rPr lang="nl-BE" dirty="0"/>
              <a:t> have a </a:t>
            </a:r>
            <a:r>
              <a:rPr lang="nl-BE" dirty="0" err="1"/>
              <a:t>university</a:t>
            </a:r>
            <a:r>
              <a:rPr lang="nl-BE" dirty="0"/>
              <a:t> </a:t>
            </a:r>
            <a:r>
              <a:rPr lang="nl-BE" dirty="0" err="1"/>
              <a:t>degree</a:t>
            </a:r>
            <a:r>
              <a:rPr lang="nl-BE" dirty="0"/>
              <a:t>, but </a:t>
            </a:r>
            <a:r>
              <a:rPr lang="nl-BE" dirty="0" err="1"/>
              <a:t>it</a:t>
            </a:r>
            <a:r>
              <a:rPr lang="nl-BE" dirty="0"/>
              <a:t> does </a:t>
            </a:r>
            <a:r>
              <a:rPr lang="nl-BE" dirty="0" err="1"/>
              <a:t>not</a:t>
            </a:r>
            <a:r>
              <a:rPr lang="nl-BE" dirty="0"/>
              <a:t> matter </a:t>
            </a:r>
            <a:r>
              <a:rPr lang="nl-BE" dirty="0" err="1"/>
              <a:t>what</a:t>
            </a:r>
            <a:r>
              <a:rPr lang="nl-BE" dirty="0"/>
              <a:t> kind of </a:t>
            </a:r>
            <a:r>
              <a:rPr lang="nl-BE" dirty="0" err="1"/>
              <a:t>degree</a:t>
            </a:r>
            <a:r>
              <a:rPr lang="nl-BE" dirty="0"/>
              <a:t>. </a:t>
            </a:r>
            <a:r>
              <a:rPr lang="nl-BE" dirty="0" err="1"/>
              <a:t>This</a:t>
            </a:r>
            <a:r>
              <a:rPr lang="nl-BE" dirty="0"/>
              <a:t> </a:t>
            </a:r>
            <a:r>
              <a:rPr lang="nl-BE" dirty="0" err="1"/>
              <a:t>often</a:t>
            </a:r>
            <a:r>
              <a:rPr lang="nl-BE" dirty="0"/>
              <a:t> means </a:t>
            </a:r>
            <a:r>
              <a:rPr lang="nl-BE" dirty="0" err="1"/>
              <a:t>that</a:t>
            </a:r>
            <a:r>
              <a:rPr lang="nl-BE" dirty="0"/>
              <a:t> </a:t>
            </a:r>
            <a:r>
              <a:rPr lang="nl-BE" dirty="0" err="1"/>
              <a:t>they</a:t>
            </a:r>
            <a:r>
              <a:rPr lang="nl-BE" dirty="0"/>
              <a:t> </a:t>
            </a:r>
            <a:r>
              <a:rPr lang="nl-BE" dirty="0" err="1"/>
              <a:t>need</a:t>
            </a:r>
            <a:r>
              <a:rPr lang="nl-BE" dirty="0"/>
              <a:t> </a:t>
            </a:r>
            <a:r>
              <a:rPr lang="nl-BE" dirty="0" err="1"/>
              <a:t>someone</a:t>
            </a:r>
            <a:r>
              <a:rPr lang="nl-BE" dirty="0"/>
              <a:t> </a:t>
            </a:r>
            <a:r>
              <a:rPr lang="nl-BE" dirty="0" err="1"/>
              <a:t>with</a:t>
            </a:r>
            <a:r>
              <a:rPr lang="nl-BE" dirty="0"/>
              <a:t> a </a:t>
            </a:r>
            <a:r>
              <a:rPr lang="nl-BE" dirty="0" err="1"/>
              <a:t>certain</a:t>
            </a:r>
            <a:r>
              <a:rPr lang="nl-BE" dirty="0"/>
              <a:t> </a:t>
            </a:r>
            <a:r>
              <a:rPr lang="nl-BE" dirty="0" err="1"/>
              <a:t>amount</a:t>
            </a:r>
            <a:r>
              <a:rPr lang="nl-BE" dirty="0"/>
              <a:t> of </a:t>
            </a:r>
            <a:r>
              <a:rPr lang="nl-BE" dirty="0" err="1"/>
              <a:t>analytical</a:t>
            </a:r>
            <a:r>
              <a:rPr lang="nl-BE" dirty="0"/>
              <a:t> or </a:t>
            </a:r>
            <a:r>
              <a:rPr lang="nl-BE" dirty="0" err="1"/>
              <a:t>logical</a:t>
            </a:r>
            <a:r>
              <a:rPr lang="nl-BE" dirty="0"/>
              <a:t> thinking. </a:t>
            </a:r>
            <a:r>
              <a:rPr lang="nl-BE" dirty="0" err="1"/>
              <a:t>Example</a:t>
            </a:r>
            <a:r>
              <a:rPr lang="nl-BE" dirty="0"/>
              <a:t> sectors/jobs: </a:t>
            </a:r>
            <a:r>
              <a:rPr lang="nl-BE" dirty="0" err="1"/>
              <a:t>government</a:t>
            </a:r>
            <a:r>
              <a:rPr lang="nl-BE" dirty="0"/>
              <a:t>, consultancy (e.g. master's degree in </a:t>
            </a:r>
            <a:r>
              <a:rPr lang="nl-BE" dirty="0" err="1"/>
              <a:t>Social</a:t>
            </a:r>
            <a:r>
              <a:rPr lang="nl-BE" dirty="0"/>
              <a:t> </a:t>
            </a:r>
            <a:r>
              <a:rPr lang="nl-BE" dirty="0" err="1"/>
              <a:t>sciences</a:t>
            </a:r>
            <a:r>
              <a:rPr lang="nl-BE" dirty="0"/>
              <a:t>)</a:t>
            </a:r>
          </a:p>
          <a:p>
            <a:pPr marL="171450" indent="-171450">
              <a:buFontTx/>
              <a:buChar char="-"/>
            </a:pPr>
            <a:r>
              <a:rPr lang="nl-BE" dirty="0" err="1"/>
              <a:t>Competency</a:t>
            </a:r>
            <a:r>
              <a:rPr lang="nl-BE" dirty="0"/>
              <a:t> fit: Look </a:t>
            </a:r>
            <a:r>
              <a:rPr lang="nl-BE" dirty="0" err="1"/>
              <a:t>for</a:t>
            </a:r>
            <a:r>
              <a:rPr lang="nl-BE" dirty="0"/>
              <a:t> a fit </a:t>
            </a:r>
            <a:r>
              <a:rPr lang="nl-BE" dirty="0" err="1"/>
              <a:t>between</a:t>
            </a:r>
            <a:r>
              <a:rPr lang="nl-BE" dirty="0"/>
              <a:t> </a:t>
            </a:r>
            <a:r>
              <a:rPr lang="nl-BE" dirty="0" err="1"/>
              <a:t>the</a:t>
            </a:r>
            <a:r>
              <a:rPr lang="nl-BE" dirty="0"/>
              <a:t> </a:t>
            </a:r>
            <a:r>
              <a:rPr lang="nl-BE" dirty="0" err="1"/>
              <a:t>competencies</a:t>
            </a:r>
            <a:r>
              <a:rPr lang="nl-BE" dirty="0"/>
              <a:t> </a:t>
            </a:r>
            <a:r>
              <a:rPr lang="nl-BE" dirty="0" err="1"/>
              <a:t>you</a:t>
            </a:r>
            <a:r>
              <a:rPr lang="nl-BE" dirty="0"/>
              <a:t> are </a:t>
            </a:r>
            <a:r>
              <a:rPr lang="nl-BE" dirty="0" err="1"/>
              <a:t>good</a:t>
            </a:r>
            <a:r>
              <a:rPr lang="nl-BE" dirty="0"/>
              <a:t> at </a:t>
            </a:r>
            <a:r>
              <a:rPr lang="nl-BE" dirty="0" err="1"/>
              <a:t>and</a:t>
            </a:r>
            <a:r>
              <a:rPr lang="nl-BE" dirty="0"/>
              <a:t> </a:t>
            </a:r>
            <a:r>
              <a:rPr lang="nl-BE" dirty="0" err="1"/>
              <a:t>enjoy</a:t>
            </a:r>
            <a:r>
              <a:rPr lang="nl-BE" dirty="0"/>
              <a:t> </a:t>
            </a:r>
            <a:r>
              <a:rPr lang="nl-BE" dirty="0" err="1"/>
              <a:t>doing</a:t>
            </a:r>
            <a:r>
              <a:rPr lang="nl-BE" dirty="0"/>
              <a:t>, </a:t>
            </a:r>
            <a:r>
              <a:rPr lang="nl-BE" dirty="0" err="1"/>
              <a:t>and</a:t>
            </a:r>
            <a:r>
              <a:rPr lang="nl-BE" dirty="0"/>
              <a:t> </a:t>
            </a:r>
            <a:r>
              <a:rPr lang="nl-BE" dirty="0" err="1"/>
              <a:t>the</a:t>
            </a:r>
            <a:r>
              <a:rPr lang="nl-BE" dirty="0"/>
              <a:t> </a:t>
            </a:r>
            <a:r>
              <a:rPr lang="nl-BE" dirty="0" err="1"/>
              <a:t>competencies</a:t>
            </a:r>
            <a:r>
              <a:rPr lang="nl-BE" dirty="0"/>
              <a:t> </a:t>
            </a:r>
            <a:r>
              <a:rPr lang="nl-BE" dirty="0" err="1"/>
              <a:t>needed</a:t>
            </a:r>
            <a:r>
              <a:rPr lang="nl-BE" dirty="0"/>
              <a:t> in a job. For </a:t>
            </a:r>
            <a:r>
              <a:rPr lang="nl-BE" dirty="0" err="1"/>
              <a:t>example</a:t>
            </a:r>
            <a:r>
              <a:rPr lang="nl-BE" dirty="0"/>
              <a:t>, </a:t>
            </a:r>
            <a:r>
              <a:rPr lang="nl-BE" dirty="0" err="1"/>
              <a:t>interculturalism</a:t>
            </a:r>
            <a:r>
              <a:rPr lang="nl-BE" dirty="0"/>
              <a:t> </a:t>
            </a:r>
            <a:r>
              <a:rPr lang="nl-BE" dirty="0" err="1"/>
              <a:t>very</a:t>
            </a:r>
            <a:r>
              <a:rPr lang="nl-BE" dirty="0"/>
              <a:t> important? </a:t>
            </a:r>
            <a:r>
              <a:rPr lang="nl-BE" dirty="0" err="1"/>
              <a:t>Then</a:t>
            </a:r>
            <a:r>
              <a:rPr lang="nl-BE" dirty="0"/>
              <a:t> </a:t>
            </a:r>
            <a:r>
              <a:rPr lang="nl-BE" dirty="0" err="1"/>
              <a:t>consider</a:t>
            </a:r>
            <a:r>
              <a:rPr lang="nl-BE" dirty="0"/>
              <a:t> large international players in logistics where you are in daily contact with different nationalities and cultures. For </a:t>
            </a:r>
            <a:r>
              <a:rPr lang="nl-BE" dirty="0" err="1"/>
              <a:t>example</a:t>
            </a:r>
            <a:r>
              <a:rPr lang="nl-BE" dirty="0"/>
              <a:t>, knowledge processing and communication very important? </a:t>
            </a:r>
            <a:r>
              <a:rPr lang="nl-BE" dirty="0" err="1"/>
              <a:t>Then</a:t>
            </a:r>
            <a:r>
              <a:rPr lang="nl-BE" dirty="0"/>
              <a:t> </a:t>
            </a:r>
            <a:r>
              <a:rPr lang="nl-BE" dirty="0" err="1"/>
              <a:t>consider</a:t>
            </a:r>
            <a:r>
              <a:rPr lang="nl-BE" dirty="0"/>
              <a:t> a job as a data </a:t>
            </a:r>
            <a:r>
              <a:rPr lang="nl-BE" dirty="0" err="1"/>
              <a:t>analyst</a:t>
            </a:r>
            <a:r>
              <a:rPr lang="nl-BE" dirty="0"/>
              <a:t> in the IT sector, where you have to translate customer needs for programmers and translate the programmers' findings to customers. </a:t>
            </a:r>
          </a:p>
          <a:p>
            <a:pPr marL="171450" indent="-171450">
              <a:buFontTx/>
              <a:buChar char="-"/>
            </a:pPr>
            <a:r>
              <a:rPr lang="nl-BE" dirty="0"/>
              <a:t>Person-environment fit:</a:t>
            </a:r>
          </a:p>
          <a:p>
            <a:pPr marL="628650" lvl="1" indent="-171450">
              <a:buFontTx/>
              <a:buChar char="-"/>
            </a:pPr>
            <a:r>
              <a:rPr lang="nl-BE" dirty="0"/>
              <a:t>Does </a:t>
            </a:r>
            <a:r>
              <a:rPr lang="nl-BE" dirty="0" err="1"/>
              <a:t>the</a:t>
            </a:r>
            <a:r>
              <a:rPr lang="nl-BE" dirty="0"/>
              <a:t> culture of </a:t>
            </a:r>
            <a:r>
              <a:rPr lang="nl-BE" dirty="0" err="1"/>
              <a:t>the</a:t>
            </a:r>
            <a:r>
              <a:rPr lang="nl-BE" dirty="0"/>
              <a:t> </a:t>
            </a:r>
            <a:r>
              <a:rPr lang="nl-BE" dirty="0" err="1"/>
              <a:t>organization</a:t>
            </a:r>
            <a:r>
              <a:rPr lang="nl-BE" dirty="0"/>
              <a:t> match </a:t>
            </a:r>
            <a:r>
              <a:rPr lang="nl-BE" dirty="0" err="1"/>
              <a:t>your</a:t>
            </a:r>
            <a:r>
              <a:rPr lang="nl-BE" dirty="0"/>
              <a:t> </a:t>
            </a:r>
            <a:r>
              <a:rPr lang="nl-BE" dirty="0" err="1"/>
              <a:t>desired</a:t>
            </a:r>
            <a:r>
              <a:rPr lang="nl-BE" dirty="0"/>
              <a:t> culture? E.g. 9 </a:t>
            </a:r>
            <a:r>
              <a:rPr lang="nl-BE" dirty="0" err="1"/>
              <a:t>to</a:t>
            </a:r>
            <a:r>
              <a:rPr lang="nl-BE" dirty="0"/>
              <a:t> 5 </a:t>
            </a:r>
            <a:r>
              <a:rPr lang="nl-BE" dirty="0" err="1"/>
              <a:t>mentality</a:t>
            </a:r>
            <a:r>
              <a:rPr lang="nl-BE" dirty="0"/>
              <a:t> (found more in, </a:t>
            </a:r>
            <a:r>
              <a:rPr lang="nl-BE" dirty="0" err="1"/>
              <a:t>for</a:t>
            </a:r>
            <a:r>
              <a:rPr lang="nl-BE" dirty="0"/>
              <a:t> </a:t>
            </a:r>
            <a:r>
              <a:rPr lang="nl-BE" dirty="0" err="1"/>
              <a:t>instance</a:t>
            </a:r>
            <a:r>
              <a:rPr lang="nl-BE" dirty="0"/>
              <a:t>, public services), or </a:t>
            </a:r>
            <a:r>
              <a:rPr lang="nl-BE" dirty="0" err="1"/>
              <a:t>work</a:t>
            </a:r>
            <a:r>
              <a:rPr lang="nl-BE" dirty="0"/>
              <a:t> hard </a:t>
            </a:r>
            <a:r>
              <a:rPr lang="nl-BE" dirty="0" err="1"/>
              <a:t>play</a:t>
            </a:r>
            <a:r>
              <a:rPr lang="nl-BE" dirty="0"/>
              <a:t> hard </a:t>
            </a:r>
            <a:r>
              <a:rPr lang="nl-BE" dirty="0" err="1"/>
              <a:t>mentality</a:t>
            </a:r>
            <a:r>
              <a:rPr lang="nl-BE" dirty="0"/>
              <a:t> (found more in, </a:t>
            </a:r>
            <a:r>
              <a:rPr lang="nl-BE" dirty="0" err="1"/>
              <a:t>for</a:t>
            </a:r>
            <a:r>
              <a:rPr lang="nl-BE" dirty="0"/>
              <a:t> </a:t>
            </a:r>
            <a:r>
              <a:rPr lang="nl-BE" dirty="0" err="1"/>
              <a:t>instance</a:t>
            </a:r>
            <a:r>
              <a:rPr lang="nl-BE" dirty="0"/>
              <a:t>, consultancy)? </a:t>
            </a:r>
          </a:p>
          <a:p>
            <a:pPr marL="628650" lvl="1" indent="-171450">
              <a:buFontTx/>
              <a:buChar char="-"/>
            </a:pPr>
            <a:r>
              <a:rPr lang="nl-BE" dirty="0" err="1"/>
              <a:t>If</a:t>
            </a:r>
            <a:r>
              <a:rPr lang="nl-BE" dirty="0"/>
              <a:t> </a:t>
            </a:r>
            <a:r>
              <a:rPr lang="nl-BE" dirty="0" err="1"/>
              <a:t>there</a:t>
            </a:r>
            <a:r>
              <a:rPr lang="nl-BE" dirty="0"/>
              <a:t> are </a:t>
            </a:r>
            <a:r>
              <a:rPr lang="nl-BE" dirty="0" err="1"/>
              <a:t>certain</a:t>
            </a:r>
            <a:r>
              <a:rPr lang="nl-BE" dirty="0"/>
              <a:t> </a:t>
            </a:r>
            <a:r>
              <a:rPr lang="nl-BE" dirty="0" err="1"/>
              <a:t>aspects</a:t>
            </a:r>
            <a:r>
              <a:rPr lang="nl-BE" dirty="0"/>
              <a:t> in </a:t>
            </a:r>
            <a:r>
              <a:rPr lang="nl-BE" dirty="0" err="1"/>
              <a:t>your</a:t>
            </a:r>
            <a:r>
              <a:rPr lang="nl-BE" dirty="0"/>
              <a:t> personal life </a:t>
            </a:r>
            <a:r>
              <a:rPr lang="nl-BE" dirty="0" err="1"/>
              <a:t>you</a:t>
            </a:r>
            <a:r>
              <a:rPr lang="nl-BE" dirty="0"/>
              <a:t> are </a:t>
            </a:r>
            <a:r>
              <a:rPr lang="nl-BE" dirty="0" err="1"/>
              <a:t>passionate</a:t>
            </a:r>
            <a:r>
              <a:rPr lang="nl-BE" dirty="0"/>
              <a:t> </a:t>
            </a:r>
            <a:r>
              <a:rPr lang="nl-BE" dirty="0" err="1"/>
              <a:t>about</a:t>
            </a:r>
            <a:r>
              <a:rPr lang="nl-BE" dirty="0"/>
              <a:t>, </a:t>
            </a:r>
            <a:r>
              <a:rPr lang="nl-BE" dirty="0" err="1"/>
              <a:t>you</a:t>
            </a:r>
            <a:r>
              <a:rPr lang="nl-BE" dirty="0"/>
              <a:t> </a:t>
            </a:r>
            <a:r>
              <a:rPr lang="nl-BE" dirty="0" err="1"/>
              <a:t>could</a:t>
            </a:r>
            <a:r>
              <a:rPr lang="nl-BE" dirty="0"/>
              <a:t> </a:t>
            </a:r>
            <a:r>
              <a:rPr lang="nl-BE" dirty="0" err="1"/>
              <a:t>consider</a:t>
            </a:r>
            <a:r>
              <a:rPr lang="nl-BE" dirty="0"/>
              <a:t> </a:t>
            </a:r>
            <a:r>
              <a:rPr lang="nl-BE" dirty="0" err="1"/>
              <a:t>finding</a:t>
            </a:r>
            <a:r>
              <a:rPr lang="nl-BE" dirty="0"/>
              <a:t> a job </a:t>
            </a:r>
            <a:r>
              <a:rPr lang="nl-BE" dirty="0" err="1"/>
              <a:t>that</a:t>
            </a:r>
            <a:r>
              <a:rPr lang="nl-BE" dirty="0"/>
              <a:t> </a:t>
            </a:r>
            <a:r>
              <a:rPr lang="nl-BE" dirty="0" err="1"/>
              <a:t>integrates</a:t>
            </a:r>
            <a:r>
              <a:rPr lang="nl-BE" dirty="0"/>
              <a:t> </a:t>
            </a:r>
            <a:r>
              <a:rPr lang="nl-BE" dirty="0" err="1"/>
              <a:t>that</a:t>
            </a:r>
            <a:r>
              <a:rPr lang="nl-BE" dirty="0"/>
              <a:t>. </a:t>
            </a:r>
            <a:r>
              <a:rPr lang="nl-BE" dirty="0" err="1"/>
              <a:t>Diversity</a:t>
            </a:r>
            <a:r>
              <a:rPr lang="nl-BE" dirty="0"/>
              <a:t> or </a:t>
            </a:r>
            <a:r>
              <a:rPr lang="nl-BE" dirty="0" err="1"/>
              <a:t>equality</a:t>
            </a:r>
            <a:r>
              <a:rPr lang="nl-BE" dirty="0"/>
              <a:t> very important? Then consider jobs as diversity officer at cities, diversity organizations. Youth work important? Then consider a job at the umbrella body of a youth </a:t>
            </a:r>
            <a:r>
              <a:rPr lang="nl-BE" dirty="0" err="1"/>
              <a:t>movement</a:t>
            </a:r>
            <a:r>
              <a:rPr lang="nl-BE" dirty="0"/>
              <a:t>.</a:t>
            </a:r>
          </a:p>
          <a:p>
            <a:pPr marL="0" lvl="0" indent="0">
              <a:buFontTx/>
              <a:buNone/>
            </a:pPr>
            <a:endParaRPr lang="nl-BE" dirty="0"/>
          </a:p>
          <a:p>
            <a:pPr marL="0" lvl="0" indent="0">
              <a:buFontTx/>
              <a:buNone/>
            </a:pPr>
            <a:r>
              <a:rPr lang="nl-BE" dirty="0" err="1"/>
              <a:t>Conclusion</a:t>
            </a:r>
            <a:r>
              <a:rPr lang="nl-BE" dirty="0"/>
              <a:t>: </a:t>
            </a:r>
            <a:r>
              <a:rPr lang="nl-BE" dirty="0" err="1"/>
              <a:t>There</a:t>
            </a:r>
            <a:r>
              <a:rPr lang="nl-BE" dirty="0"/>
              <a:t> are </a:t>
            </a:r>
            <a:r>
              <a:rPr lang="nl-BE" dirty="0" err="1"/>
              <a:t>lots</a:t>
            </a:r>
            <a:r>
              <a:rPr lang="nl-BE" dirty="0"/>
              <a:t> of </a:t>
            </a:r>
            <a:r>
              <a:rPr lang="nl-BE" dirty="0" err="1"/>
              <a:t>opportunities</a:t>
            </a:r>
            <a:r>
              <a:rPr lang="nl-BE" dirty="0"/>
              <a:t> </a:t>
            </a:r>
            <a:r>
              <a:rPr lang="nl-BE" dirty="0" err="1"/>
              <a:t>for</a:t>
            </a:r>
            <a:r>
              <a:rPr lang="nl-BE" dirty="0"/>
              <a:t> </a:t>
            </a:r>
            <a:r>
              <a:rPr lang="nl-BE" dirty="0" err="1"/>
              <a:t>you</a:t>
            </a:r>
            <a:r>
              <a:rPr lang="nl-BE" dirty="0"/>
              <a:t> out </a:t>
            </a:r>
            <a:r>
              <a:rPr lang="nl-BE" dirty="0" err="1"/>
              <a:t>there</a:t>
            </a:r>
            <a:r>
              <a:rPr lang="nl-BE" dirty="0"/>
              <a:t>, </a:t>
            </a:r>
            <a:r>
              <a:rPr lang="nl-BE" dirty="0" err="1"/>
              <a:t>depending</a:t>
            </a:r>
            <a:r>
              <a:rPr lang="nl-BE" dirty="0"/>
              <a:t> on </a:t>
            </a:r>
            <a:r>
              <a:rPr lang="nl-BE" dirty="0" err="1"/>
              <a:t>your</a:t>
            </a:r>
            <a:r>
              <a:rPr lang="nl-BE" dirty="0"/>
              <a:t> </a:t>
            </a:r>
            <a:r>
              <a:rPr lang="nl-BE" dirty="0" err="1"/>
              <a:t>interests</a:t>
            </a:r>
            <a:r>
              <a:rPr lang="nl-BE" dirty="0"/>
              <a:t>. First step: </a:t>
            </a:r>
            <a:r>
              <a:rPr lang="nl-BE" dirty="0" err="1"/>
              <a:t>reflecting</a:t>
            </a:r>
            <a:r>
              <a:rPr lang="nl-BE" dirty="0"/>
              <a:t> </a:t>
            </a:r>
            <a:r>
              <a:rPr lang="nl-BE" dirty="0" err="1"/>
              <a:t>about</a:t>
            </a:r>
            <a:r>
              <a:rPr lang="nl-BE" dirty="0"/>
              <a:t> </a:t>
            </a:r>
            <a:r>
              <a:rPr lang="nl-BE" dirty="0" err="1"/>
              <a:t>your</a:t>
            </a:r>
            <a:r>
              <a:rPr lang="nl-BE" dirty="0"/>
              <a:t> profile </a:t>
            </a:r>
            <a:r>
              <a:rPr lang="nl-BE" dirty="0" err="1"/>
              <a:t>and</a:t>
            </a:r>
            <a:r>
              <a:rPr lang="nl-BE" dirty="0"/>
              <a:t> </a:t>
            </a:r>
            <a:r>
              <a:rPr lang="nl-BE" dirty="0" err="1"/>
              <a:t>desired</a:t>
            </a:r>
            <a:r>
              <a:rPr lang="nl-BE" dirty="0"/>
              <a:t> jobs. </a:t>
            </a:r>
          </a:p>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35</a:t>
            </a:fld>
            <a:endParaRPr lang="nl-NL"/>
          </a:p>
        </p:txBody>
      </p:sp>
    </p:spTree>
    <p:extLst>
      <p:ext uri="{BB962C8B-B14F-4D97-AF65-F5344CB8AC3E}">
        <p14:creationId xmlns:p14="http://schemas.microsoft.com/office/powerpoint/2010/main" val="809808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“peer reflection” activity description in the H-You tool, or in the methodological toolkit, to facilitate this activity. Ask students to sit together in groups of 2-3  students and guide them through the exercise step by step.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https://www.assethproject.eu/h-you-methodological-toolkit</a:t>
            </a:r>
          </a:p>
          <a:p>
            <a:r>
              <a:rPr lang="en-US" dirty="0"/>
              <a:t>https://www.assethproject.eu/h-you</a:t>
            </a:r>
          </a:p>
        </p:txBody>
      </p:sp>
      <p:sp>
        <p:nvSpPr>
          <p:cNvPr id="4" name="Slide Number Placeholder 3"/>
          <p:cNvSpPr>
            <a:spLocks noGrp="1"/>
          </p:cNvSpPr>
          <p:nvPr>
            <p:ph type="sldNum" sz="quarter" idx="5"/>
          </p:nvPr>
        </p:nvSpPr>
        <p:spPr/>
        <p:txBody>
          <a:bodyPr/>
          <a:lstStyle/>
          <a:p>
            <a:fld id="{C7B2FCAF-1012-4534-A281-19800832CE6D}" type="slidenum">
              <a:rPr lang="nl-BE" smtClean="0"/>
              <a:t>37</a:t>
            </a:fld>
            <a:endParaRPr lang="nl-BE"/>
          </a:p>
        </p:txBody>
      </p:sp>
    </p:spTree>
    <p:extLst>
      <p:ext uri="{BB962C8B-B14F-4D97-AF65-F5344CB8AC3E}">
        <p14:creationId xmlns:p14="http://schemas.microsoft.com/office/powerpoint/2010/main" val="354882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“Collect Your Statements” activity description in the H-You tool, or in the methodological toolkit, to facilitate this activity. Ask students to sit together in groups of 2-3  students and explain the activity to them. In the group session, it is best to ask them to start with ONE skill, and if they have time left, they can also do other skills. They can discuss the chosen skill and experience with their peers.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https://www.assethproject.eu/h-you-methodological-toolkit</a:t>
            </a:r>
          </a:p>
          <a:p>
            <a:r>
              <a:rPr lang="en-US" dirty="0"/>
              <a:t>https://www.assethproject.eu/h-you</a:t>
            </a:r>
          </a:p>
          <a:p>
            <a:endParaRPr lang="nl-BE" dirty="0"/>
          </a:p>
        </p:txBody>
      </p:sp>
      <p:sp>
        <p:nvSpPr>
          <p:cNvPr id="4" name="Slide Number Placeholder 3"/>
          <p:cNvSpPr>
            <a:spLocks noGrp="1"/>
          </p:cNvSpPr>
          <p:nvPr>
            <p:ph type="sldNum" sz="quarter" idx="5"/>
          </p:nvPr>
        </p:nvSpPr>
        <p:spPr/>
        <p:txBody>
          <a:bodyPr/>
          <a:lstStyle/>
          <a:p>
            <a:fld id="{C7B2FCAF-1012-4534-A281-19800832CE6D}" type="slidenum">
              <a:rPr lang="nl-BE" smtClean="0"/>
              <a:t>39</a:t>
            </a:fld>
            <a:endParaRPr lang="nl-BE"/>
          </a:p>
        </p:txBody>
      </p:sp>
    </p:spTree>
    <p:extLst>
      <p:ext uri="{BB962C8B-B14F-4D97-AF65-F5344CB8AC3E}">
        <p14:creationId xmlns:p14="http://schemas.microsoft.com/office/powerpoint/2010/main" val="2846157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C7B2FCAF-1012-4534-A281-19800832CE6D}" type="slidenum">
              <a:rPr lang="nl-BE" smtClean="0"/>
              <a:t>40</a:t>
            </a:fld>
            <a:endParaRPr lang="nl-BE"/>
          </a:p>
        </p:txBody>
      </p:sp>
    </p:spTree>
    <p:extLst>
      <p:ext uri="{BB962C8B-B14F-4D97-AF65-F5344CB8AC3E}">
        <p14:creationId xmlns:p14="http://schemas.microsoft.com/office/powerpoint/2010/main" val="1652523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workshop, there are also other activities available for them to do: i.e., career connector and journaling. </a:t>
            </a:r>
            <a:endParaRPr lang="nl-BE" dirty="0"/>
          </a:p>
        </p:txBody>
      </p:sp>
      <p:sp>
        <p:nvSpPr>
          <p:cNvPr id="4" name="Slide Number Placeholder 3"/>
          <p:cNvSpPr>
            <a:spLocks noGrp="1"/>
          </p:cNvSpPr>
          <p:nvPr>
            <p:ph type="sldNum" sz="quarter" idx="5"/>
          </p:nvPr>
        </p:nvSpPr>
        <p:spPr/>
        <p:txBody>
          <a:bodyPr/>
          <a:lstStyle/>
          <a:p>
            <a:fld id="{4A1CDFE3-7A41-8E48-BA75-2F0789AC09DC}" type="slidenum">
              <a:rPr lang="nl-BE" smtClean="0"/>
              <a:t>41</a:t>
            </a:fld>
            <a:endParaRPr lang="nl-BE"/>
          </a:p>
        </p:txBody>
      </p:sp>
    </p:spTree>
    <p:extLst>
      <p:ext uri="{BB962C8B-B14F-4D97-AF65-F5344CB8AC3E}">
        <p14:creationId xmlns:p14="http://schemas.microsoft.com/office/powerpoint/2010/main" val="3309273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can also go to the Career Stories section of the ASSET-H blog. In this section, Humanities alumni discuss how they use their skills daily in their current jobs. </a:t>
            </a:r>
            <a:endParaRPr lang="nl-BE" dirty="0"/>
          </a:p>
        </p:txBody>
      </p:sp>
      <p:sp>
        <p:nvSpPr>
          <p:cNvPr id="4" name="Slide Number Placeholder 3"/>
          <p:cNvSpPr>
            <a:spLocks noGrp="1"/>
          </p:cNvSpPr>
          <p:nvPr>
            <p:ph type="sldNum" sz="quarter" idx="5"/>
          </p:nvPr>
        </p:nvSpPr>
        <p:spPr/>
        <p:txBody>
          <a:bodyPr/>
          <a:lstStyle/>
          <a:p>
            <a:fld id="{4A1CDFE3-7A41-8E48-BA75-2F0789AC09DC}" type="slidenum">
              <a:rPr lang="nl-BE" smtClean="0"/>
              <a:t>42</a:t>
            </a:fld>
            <a:endParaRPr lang="nl-BE"/>
          </a:p>
        </p:txBody>
      </p:sp>
    </p:spTree>
    <p:extLst>
      <p:ext uri="{BB962C8B-B14F-4D97-AF65-F5344CB8AC3E}">
        <p14:creationId xmlns:p14="http://schemas.microsoft.com/office/powerpoint/2010/main" val="297120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more information?: https://www.assethproject.eu/post/a-humanities-skills-profile-as-a-ticket-to-employability</a:t>
            </a:r>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5</a:t>
            </a:fld>
            <a:endParaRPr lang="nl-BE"/>
          </a:p>
        </p:txBody>
      </p:sp>
    </p:spTree>
    <p:extLst>
      <p:ext uri="{BB962C8B-B14F-4D97-AF65-F5344CB8AC3E}">
        <p14:creationId xmlns:p14="http://schemas.microsoft.com/office/powerpoint/2010/main" val="166936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more information?: https://www.assethproject.eu/post/a-humanities-skills-profile-as-a-ticket-to-employability</a:t>
            </a:r>
          </a:p>
        </p:txBody>
      </p:sp>
      <p:sp>
        <p:nvSpPr>
          <p:cNvPr id="4" name="Slide Number Placeholder 3"/>
          <p:cNvSpPr>
            <a:spLocks noGrp="1"/>
          </p:cNvSpPr>
          <p:nvPr>
            <p:ph type="sldNum" sz="quarter" idx="10"/>
          </p:nvPr>
        </p:nvSpPr>
        <p:spPr/>
        <p:txBody>
          <a:bodyPr/>
          <a:lstStyle/>
          <a:p>
            <a:fld id="{EA95A1D1-F7FB-4715-8BDF-3111B602877C}" type="slidenum">
              <a:rPr lang="nl-BE" smtClean="0"/>
              <a:t>6</a:t>
            </a:fld>
            <a:endParaRPr lang="nl-BE"/>
          </a:p>
        </p:txBody>
      </p:sp>
    </p:spTree>
    <p:extLst>
      <p:ext uri="{BB962C8B-B14F-4D97-AF65-F5344CB8AC3E}">
        <p14:creationId xmlns:p14="http://schemas.microsoft.com/office/powerpoint/2010/main" val="11620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err="1">
                <a:cs typeface="Calibri"/>
              </a:rPr>
              <a:t>This </a:t>
            </a:r>
            <a:r>
              <a:rPr lang="nl-BE">
                <a:cs typeface="Calibri"/>
              </a:rPr>
              <a:t>is </a:t>
            </a:r>
            <a:r>
              <a:rPr lang="nl-BE" err="1">
                <a:cs typeface="Calibri"/>
              </a:rPr>
              <a:t>the </a:t>
            </a:r>
            <a:r>
              <a:rPr lang="nl-BE">
                <a:cs typeface="Calibri"/>
              </a:rPr>
              <a:t>output of </a:t>
            </a:r>
            <a:r>
              <a:rPr lang="nl-BE" err="1">
                <a:cs typeface="Calibri"/>
              </a:rPr>
              <a:t>our </a:t>
            </a:r>
            <a:r>
              <a:rPr lang="nl-BE">
                <a:cs typeface="Calibri"/>
              </a:rPr>
              <a:t>analyses, </a:t>
            </a:r>
            <a:r>
              <a:rPr lang="nl-BE" err="1">
                <a:cs typeface="Calibri"/>
              </a:rPr>
              <a:t>namely </a:t>
            </a:r>
            <a:r>
              <a:rPr lang="nl-BE">
                <a:cs typeface="Calibri"/>
              </a:rPr>
              <a:t>6 skills clusters: </a:t>
            </a:r>
            <a:r>
              <a:rPr lang="nl-BE" err="1">
                <a:cs typeface="Calibri"/>
              </a:rPr>
              <a:t>knowledge</a:t>
            </a:r>
            <a:r>
              <a:rPr lang="nl-BE">
                <a:cs typeface="Calibri"/>
              </a:rPr>
              <a:t>, </a:t>
            </a:r>
            <a:r>
              <a:rPr lang="nl-BE" err="1">
                <a:cs typeface="Calibri"/>
              </a:rPr>
              <a:t>communication</a:t>
            </a:r>
            <a:r>
              <a:rPr lang="nl-BE">
                <a:cs typeface="Calibri"/>
              </a:rPr>
              <a:t>, </a:t>
            </a:r>
            <a:r>
              <a:rPr lang="nl-BE" err="1">
                <a:cs typeface="Calibri"/>
              </a:rPr>
              <a:t>language</a:t>
            </a:r>
            <a:r>
              <a:rPr lang="nl-BE">
                <a:cs typeface="Calibri"/>
              </a:rPr>
              <a:t>, project, </a:t>
            </a:r>
            <a:r>
              <a:rPr lang="nl-BE" err="1">
                <a:cs typeface="Calibri"/>
              </a:rPr>
              <a:t>creativity and interculturality</a:t>
            </a:r>
            <a:r>
              <a:rPr lang="nl-BE">
                <a:cs typeface="Calibri"/>
              </a:rPr>
              <a:t>.</a:t>
            </a:r>
          </a:p>
          <a:p>
            <a:endParaRPr lang="nl-BE">
              <a:cs typeface="Calibri"/>
            </a:endParaRPr>
          </a:p>
          <a:p>
            <a:r>
              <a:rPr lang="nl-BE">
                <a:cs typeface="Calibri"/>
              </a:rPr>
              <a:t>[The </a:t>
            </a:r>
            <a:r>
              <a:rPr lang="nl-BE" err="1">
                <a:cs typeface="Calibri"/>
              </a:rPr>
              <a:t>following </a:t>
            </a:r>
            <a:r>
              <a:rPr lang="nl-BE">
                <a:cs typeface="Calibri"/>
              </a:rPr>
              <a:t>slides have </a:t>
            </a:r>
            <a:r>
              <a:rPr lang="nl-BE" err="1">
                <a:cs typeface="Calibri"/>
              </a:rPr>
              <a:t>the </a:t>
            </a:r>
            <a:r>
              <a:rPr lang="nl-BE">
                <a:cs typeface="Calibri"/>
              </a:rPr>
              <a:t>name of </a:t>
            </a:r>
            <a:r>
              <a:rPr lang="nl-BE" err="1">
                <a:cs typeface="Calibri"/>
              </a:rPr>
              <a:t>the </a:t>
            </a:r>
            <a:r>
              <a:rPr lang="nl-BE">
                <a:cs typeface="Calibri"/>
              </a:rPr>
              <a:t>cluster on </a:t>
            </a:r>
            <a:r>
              <a:rPr lang="nl-BE" err="1">
                <a:cs typeface="Calibri"/>
              </a:rPr>
              <a:t>the left </a:t>
            </a:r>
            <a:r>
              <a:rPr lang="nl-BE">
                <a:cs typeface="Calibri"/>
              </a:rPr>
              <a:t>side, </a:t>
            </a:r>
            <a:r>
              <a:rPr lang="nl-BE" err="1">
                <a:cs typeface="Calibri"/>
              </a:rPr>
              <a:t>the description </a:t>
            </a:r>
            <a:r>
              <a:rPr lang="nl-BE">
                <a:cs typeface="Calibri"/>
              </a:rPr>
              <a:t>of </a:t>
            </a:r>
            <a:r>
              <a:rPr lang="nl-BE" err="1">
                <a:cs typeface="Calibri"/>
              </a:rPr>
              <a:t>the cluster </a:t>
            </a:r>
            <a:r>
              <a:rPr lang="nl-BE">
                <a:cs typeface="Calibri"/>
              </a:rPr>
              <a:t>in </a:t>
            </a:r>
            <a:r>
              <a:rPr lang="nl-BE" err="1">
                <a:cs typeface="Calibri"/>
              </a:rPr>
              <a:t>the middle</a:t>
            </a:r>
            <a:r>
              <a:rPr lang="nl-BE">
                <a:cs typeface="Calibri"/>
              </a:rPr>
              <a:t>, </a:t>
            </a:r>
            <a:r>
              <a:rPr lang="nl-BE" err="1">
                <a:cs typeface="Calibri"/>
              </a:rPr>
              <a:t>and an example </a:t>
            </a:r>
            <a:r>
              <a:rPr lang="nl-BE">
                <a:cs typeface="Calibri"/>
              </a:rPr>
              <a:t>item in </a:t>
            </a:r>
            <a:r>
              <a:rPr lang="nl-BE" err="1">
                <a:cs typeface="Calibri"/>
              </a:rPr>
              <a:t>the </a:t>
            </a:r>
            <a:r>
              <a:rPr lang="nl-BE">
                <a:cs typeface="Calibri"/>
              </a:rPr>
              <a:t>blue </a:t>
            </a:r>
            <a:r>
              <a:rPr lang="nl-BE" err="1">
                <a:cs typeface="Calibri"/>
              </a:rPr>
              <a:t>rectangle</a:t>
            </a:r>
            <a:r>
              <a:rPr lang="nl-BE">
                <a:cs typeface="Calibri"/>
              </a:rPr>
              <a:t>].</a:t>
            </a:r>
          </a:p>
        </p:txBody>
      </p:sp>
      <p:sp>
        <p:nvSpPr>
          <p:cNvPr id="4" name="Slide Number Placeholder 3"/>
          <p:cNvSpPr>
            <a:spLocks noGrp="1"/>
          </p:cNvSpPr>
          <p:nvPr>
            <p:ph type="sldNum" sz="quarter" idx="10"/>
          </p:nvPr>
        </p:nvSpPr>
        <p:spPr/>
        <p:txBody>
          <a:bodyPr/>
          <a:lstStyle/>
          <a:p>
            <a:fld id="{EA95A1D1-F7FB-4715-8BDF-3111B602877C}" type="slidenum">
              <a:rPr lang="nl-BE" smtClean="0"/>
              <a:t>7</a:t>
            </a:fld>
            <a:endParaRPr lang="nl-BE"/>
          </a:p>
        </p:txBody>
      </p:sp>
    </p:spTree>
    <p:extLst>
      <p:ext uri="{BB962C8B-B14F-4D97-AF65-F5344CB8AC3E}">
        <p14:creationId xmlns:p14="http://schemas.microsoft.com/office/powerpoint/2010/main" val="429435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4A1CDFE3-7A41-8E48-BA75-2F0789AC09DC}" type="slidenum">
              <a:rPr lang="nl-BE" smtClean="0"/>
              <a:t>14</a:t>
            </a:fld>
            <a:endParaRPr lang="nl-BE"/>
          </a:p>
        </p:txBody>
      </p:sp>
    </p:spTree>
    <p:extLst>
      <p:ext uri="{BB962C8B-B14F-4D97-AF65-F5344CB8AC3E}">
        <p14:creationId xmlns:p14="http://schemas.microsoft.com/office/powerpoint/2010/main" val="180749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4A1CDFE3-7A41-8E48-BA75-2F0789AC09DC}" type="slidenum">
              <a:rPr lang="nl-BE" smtClean="0"/>
              <a:t>15</a:t>
            </a:fld>
            <a:endParaRPr lang="nl-BE"/>
          </a:p>
        </p:txBody>
      </p:sp>
    </p:spTree>
    <p:extLst>
      <p:ext uri="{BB962C8B-B14F-4D97-AF65-F5344CB8AC3E}">
        <p14:creationId xmlns:p14="http://schemas.microsoft.com/office/powerpoint/2010/main" val="137732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full overview of the skills clusters, descriptions and specific skills items can be found on the ASSET-H website. On this website, we use the term “Humanities” to refer to the ISCED group 22.</a:t>
            </a:r>
          </a:p>
        </p:txBody>
      </p:sp>
      <p:sp>
        <p:nvSpPr>
          <p:cNvPr id="4" name="Slide Number Placeholder 3"/>
          <p:cNvSpPr>
            <a:spLocks noGrp="1"/>
          </p:cNvSpPr>
          <p:nvPr>
            <p:ph type="sldNum" sz="quarter" idx="10"/>
          </p:nvPr>
        </p:nvSpPr>
        <p:spPr/>
        <p:txBody>
          <a:bodyPr/>
          <a:lstStyle/>
          <a:p>
            <a:fld id="{EA95A1D1-F7FB-4715-8BDF-3111B602877C}" type="slidenum">
              <a:rPr lang="nl-BE" smtClean="0"/>
              <a:t>20</a:t>
            </a:fld>
            <a:endParaRPr lang="nl-BE"/>
          </a:p>
        </p:txBody>
      </p:sp>
    </p:spTree>
    <p:extLst>
      <p:ext uri="{BB962C8B-B14F-4D97-AF65-F5344CB8AC3E}">
        <p14:creationId xmlns:p14="http://schemas.microsoft.com/office/powerpoint/2010/main" val="312350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this research, the ASSET-H team developed the H-You Humanities Explorer. This tool consists of several activities for students to prepare them for the job market, with a focus on skills. </a:t>
            </a:r>
          </a:p>
          <a:p>
            <a:r>
              <a:rPr lang="en-US" dirty="0"/>
              <a:t>More information and link to the tool: https://www.assethproject.eu/h-you</a:t>
            </a:r>
          </a:p>
          <a:p>
            <a:endParaRPr lang="en-US" dirty="0"/>
          </a:p>
          <a:p>
            <a:r>
              <a:rPr lang="en-US" dirty="0"/>
              <a:t>First activity we’ll discuss in this workshop: Explore your Humanities profile. </a:t>
            </a:r>
          </a:p>
        </p:txBody>
      </p:sp>
      <p:sp>
        <p:nvSpPr>
          <p:cNvPr id="4" name="Slide Number Placeholder 3"/>
          <p:cNvSpPr>
            <a:spLocks noGrp="1"/>
          </p:cNvSpPr>
          <p:nvPr>
            <p:ph type="sldNum" sz="quarter" idx="5"/>
          </p:nvPr>
        </p:nvSpPr>
        <p:spPr/>
        <p:txBody>
          <a:bodyPr/>
          <a:lstStyle/>
          <a:p>
            <a:fld id="{C7B2FCAF-1012-4534-A281-19800832CE6D}" type="slidenum">
              <a:rPr lang="nl-BE" smtClean="0"/>
              <a:t>22</a:t>
            </a:fld>
            <a:endParaRPr lang="nl-BE"/>
          </a:p>
        </p:txBody>
      </p:sp>
    </p:spTree>
    <p:extLst>
      <p:ext uri="{BB962C8B-B14F-4D97-AF65-F5344CB8AC3E}">
        <p14:creationId xmlns:p14="http://schemas.microsoft.com/office/powerpoint/2010/main" val="4036178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1"/>
            <a:ext cx="9144000" cy="1909762"/>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22FC5F22-87DC-18D2-A42A-03E40DC454D7}"/>
              </a:ext>
            </a:extLst>
          </p:cNvPr>
          <p:cNvSpPr/>
          <p:nvPr userDrawn="1"/>
        </p:nvSpPr>
        <p:spPr>
          <a:xfrm>
            <a:off x="665018" y="5469775"/>
            <a:ext cx="3956858" cy="125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Picture 7">
            <a:extLst>
              <a:ext uri="{FF2B5EF4-FFF2-40B4-BE49-F238E27FC236}">
                <a16:creationId xmlns:a16="http://schemas.microsoft.com/office/drawing/2014/main" id="{2EB042CE-B1AE-C305-7D42-6A58605C23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353" y="6341923"/>
            <a:ext cx="2962275" cy="358140"/>
          </a:xfrm>
          <a:prstGeom prst="rect">
            <a:avLst/>
          </a:prstGeom>
          <a:noFill/>
        </p:spPr>
      </p:pic>
      <p:pic>
        <p:nvPicPr>
          <p:cNvPr id="9" name="Picture 8" descr="Logo, company name&#10;&#10;Description automatically generated">
            <a:extLst>
              <a:ext uri="{FF2B5EF4-FFF2-40B4-BE49-F238E27FC236}">
                <a16:creationId xmlns:a16="http://schemas.microsoft.com/office/drawing/2014/main" id="{4A288FAD-9CA6-22C9-7668-CEF6B0F19D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7654" y="6214805"/>
            <a:ext cx="1132649" cy="360563"/>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1D08A46C-F76C-4DB9-B9BE-08A76BBF43CE}" type="datetime1">
              <a:rPr lang="nl-BE" smtClean="0"/>
              <a:t>26/04/2023</a:t>
            </a:fld>
            <a:endParaRPr lang="nl-NL"/>
          </a:p>
        </p:txBody>
      </p:sp>
      <p:sp>
        <p:nvSpPr>
          <p:cNvPr id="5" name="Tijdelijke aanduiding voor voettekst 4"/>
          <p:cNvSpPr>
            <a:spLocks noGrp="1"/>
          </p:cNvSpPr>
          <p:nvPr>
            <p:ph type="ftr" sz="quarter" idx="11"/>
          </p:nvPr>
        </p:nvSpPr>
        <p:spPr/>
        <p:txBody>
          <a:bodyPr/>
          <a:lstStyle/>
          <a:p>
            <a:r>
              <a:rPr lang="nl-NL"/>
              <a:t>Faculteit Letteren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97562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Rectangle 3">
            <a:extLst>
              <a:ext uri="{FF2B5EF4-FFF2-40B4-BE49-F238E27FC236}">
                <a16:creationId xmlns:a16="http://schemas.microsoft.com/office/drawing/2014/main" id="{53C137BF-056B-0DBD-0946-B9C27EA67DA2}"/>
              </a:ext>
            </a:extLst>
          </p:cNvPr>
          <p:cNvSpPr/>
          <p:nvPr userDrawn="1"/>
        </p:nvSpPr>
        <p:spPr>
          <a:xfrm>
            <a:off x="665018" y="5469775"/>
            <a:ext cx="3956858" cy="125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Picture 7">
            <a:extLst>
              <a:ext uri="{FF2B5EF4-FFF2-40B4-BE49-F238E27FC236}">
                <a16:creationId xmlns:a16="http://schemas.microsoft.com/office/drawing/2014/main" id="{2ABCA13E-A307-B8A6-D121-92ACE0B7DC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353" y="6341923"/>
            <a:ext cx="2962275" cy="358140"/>
          </a:xfrm>
          <a:prstGeom prst="rect">
            <a:avLst/>
          </a:prstGeom>
          <a:noFill/>
        </p:spPr>
      </p:pic>
      <p:pic>
        <p:nvPicPr>
          <p:cNvPr id="9" name="Picture 8" descr="Logo, company name&#10;&#10;Description automatically generated">
            <a:extLst>
              <a:ext uri="{FF2B5EF4-FFF2-40B4-BE49-F238E27FC236}">
                <a16:creationId xmlns:a16="http://schemas.microsoft.com/office/drawing/2014/main" id="{70235BC4-1F39-4510-E68A-6AC1E4551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7654" y="6214805"/>
            <a:ext cx="1132649" cy="360563"/>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2628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17901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Rectangle 3">
            <a:extLst>
              <a:ext uri="{FF2B5EF4-FFF2-40B4-BE49-F238E27FC236}">
                <a16:creationId xmlns:a16="http://schemas.microsoft.com/office/drawing/2014/main" id="{2BDF8C9A-32C8-1DDD-8DC5-209B06AAFEA4}"/>
              </a:ext>
            </a:extLst>
          </p:cNvPr>
          <p:cNvSpPr/>
          <p:nvPr userDrawn="1"/>
        </p:nvSpPr>
        <p:spPr>
          <a:xfrm>
            <a:off x="665018" y="5469775"/>
            <a:ext cx="3956858" cy="125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Picture 7">
            <a:extLst>
              <a:ext uri="{FF2B5EF4-FFF2-40B4-BE49-F238E27FC236}">
                <a16:creationId xmlns:a16="http://schemas.microsoft.com/office/drawing/2014/main" id="{E509D23A-6BD3-2692-7401-3E5C53A0AB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353" y="6341923"/>
            <a:ext cx="2962275" cy="358140"/>
          </a:xfrm>
          <a:prstGeom prst="rect">
            <a:avLst/>
          </a:prstGeom>
          <a:noFill/>
        </p:spPr>
      </p:pic>
      <p:pic>
        <p:nvPicPr>
          <p:cNvPr id="9" name="Picture 8" descr="Logo, company name&#10;&#10;Description automatically generated">
            <a:extLst>
              <a:ext uri="{FF2B5EF4-FFF2-40B4-BE49-F238E27FC236}">
                <a16:creationId xmlns:a16="http://schemas.microsoft.com/office/drawing/2014/main" id="{9EF68AB4-958C-D433-5A09-9CED88B24B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7654" y="6214805"/>
            <a:ext cx="1132649" cy="360563"/>
          </a:xfrm>
          <a:prstGeom prst="rect">
            <a:avLst/>
          </a:prstGeom>
        </p:spPr>
      </p:pic>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007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095568" cy="4007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9C546E35-1A67-C6C9-276F-B56E92474108}"/>
              </a:ext>
            </a:extLst>
          </p:cNvPr>
          <p:cNvSpPr/>
          <p:nvPr userDrawn="1"/>
        </p:nvSpPr>
        <p:spPr>
          <a:xfrm>
            <a:off x="665018" y="5469775"/>
            <a:ext cx="3956858" cy="125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a:extLst>
              <a:ext uri="{FF2B5EF4-FFF2-40B4-BE49-F238E27FC236}">
                <a16:creationId xmlns:a16="http://schemas.microsoft.com/office/drawing/2014/main" id="{4A40F1B5-FE93-858C-925E-409D2B9749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353" y="6341923"/>
            <a:ext cx="2962275" cy="358140"/>
          </a:xfrm>
          <a:prstGeom prst="rect">
            <a:avLst/>
          </a:prstGeom>
          <a:noFill/>
        </p:spPr>
      </p:pic>
      <p:pic>
        <p:nvPicPr>
          <p:cNvPr id="10" name="Picture 9" descr="Logo, company name&#10;&#10;Description automatically generated">
            <a:extLst>
              <a:ext uri="{FF2B5EF4-FFF2-40B4-BE49-F238E27FC236}">
                <a16:creationId xmlns:a16="http://schemas.microsoft.com/office/drawing/2014/main" id="{59D29238-CEF2-03CA-F0B7-853080EEBA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7654" y="6214805"/>
            <a:ext cx="1132649" cy="360563"/>
          </a:xfrm>
          <a:prstGeom prst="rect">
            <a:avLst/>
          </a:prstGeom>
        </p:spPr>
      </p:pic>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354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036574" cy="3354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E9DCD30A-493D-4083-2509-77139FFFEEAA}"/>
              </a:ext>
            </a:extLst>
          </p:cNvPr>
          <p:cNvSpPr/>
          <p:nvPr userDrawn="1"/>
        </p:nvSpPr>
        <p:spPr>
          <a:xfrm>
            <a:off x="665018" y="5469775"/>
            <a:ext cx="3956858" cy="125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a:extLst>
              <a:ext uri="{FF2B5EF4-FFF2-40B4-BE49-F238E27FC236}">
                <a16:creationId xmlns:a16="http://schemas.microsoft.com/office/drawing/2014/main" id="{CC61BFA4-3BC7-6B64-FAA0-F04678E766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353" y="6341923"/>
            <a:ext cx="2962275" cy="358140"/>
          </a:xfrm>
          <a:prstGeom prst="rect">
            <a:avLst/>
          </a:prstGeom>
          <a:noFill/>
        </p:spPr>
      </p:pic>
      <p:pic>
        <p:nvPicPr>
          <p:cNvPr id="12" name="Picture 11" descr="Logo, company name&#10;&#10;Description automatically generated">
            <a:extLst>
              <a:ext uri="{FF2B5EF4-FFF2-40B4-BE49-F238E27FC236}">
                <a16:creationId xmlns:a16="http://schemas.microsoft.com/office/drawing/2014/main" id="{560CD29C-E5D1-7399-1836-C5976A4214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7654" y="6214805"/>
            <a:ext cx="1132649" cy="360563"/>
          </a:xfrm>
          <a:prstGeom prst="rect">
            <a:avLst/>
          </a:prstGeom>
        </p:spPr>
      </p:pic>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3" name="Rectangle 2">
            <a:extLst>
              <a:ext uri="{FF2B5EF4-FFF2-40B4-BE49-F238E27FC236}">
                <a16:creationId xmlns:a16="http://schemas.microsoft.com/office/drawing/2014/main" id="{3470F729-1503-5AC3-B6D8-3E58F3263BDE}"/>
              </a:ext>
            </a:extLst>
          </p:cNvPr>
          <p:cNvSpPr/>
          <p:nvPr userDrawn="1"/>
        </p:nvSpPr>
        <p:spPr>
          <a:xfrm>
            <a:off x="665018" y="5469775"/>
            <a:ext cx="3956858" cy="125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6">
            <a:extLst>
              <a:ext uri="{FF2B5EF4-FFF2-40B4-BE49-F238E27FC236}">
                <a16:creationId xmlns:a16="http://schemas.microsoft.com/office/drawing/2014/main" id="{9E5AD0E5-E1B2-3043-2CFD-827FCD01A6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353" y="6341923"/>
            <a:ext cx="2962275" cy="358140"/>
          </a:xfrm>
          <a:prstGeom prst="rect">
            <a:avLst/>
          </a:prstGeom>
          <a:noFill/>
        </p:spPr>
      </p:pic>
      <p:pic>
        <p:nvPicPr>
          <p:cNvPr id="8" name="Picture 7" descr="Logo, company name&#10;&#10;Description automatically generated">
            <a:extLst>
              <a:ext uri="{FF2B5EF4-FFF2-40B4-BE49-F238E27FC236}">
                <a16:creationId xmlns:a16="http://schemas.microsoft.com/office/drawing/2014/main" id="{4D18F6D2-94B3-4723-BCC7-C3A700A6AE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7654" y="6214805"/>
            <a:ext cx="1132649" cy="360563"/>
          </a:xfrm>
          <a:prstGeom prst="rect">
            <a:avLst/>
          </a:prstGeom>
        </p:spPr>
      </p:pic>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17"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19" Type="http://schemas.openxmlformats.org/officeDocument/2006/relationships/image" Target="../media/image8.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36701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5968143"/>
            <a:ext cx="10515601" cy="7741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grpSp>
        <p:nvGrpSpPr>
          <p:cNvPr id="6" name="Group 5">
            <a:extLst>
              <a:ext uri="{FF2B5EF4-FFF2-40B4-BE49-F238E27FC236}">
                <a16:creationId xmlns:a16="http://schemas.microsoft.com/office/drawing/2014/main" id="{33967CB2-FA84-4085-AE9F-36A3A2AFB3E6}"/>
              </a:ext>
            </a:extLst>
          </p:cNvPr>
          <p:cNvGrpSpPr/>
          <p:nvPr userDrawn="1"/>
        </p:nvGrpSpPr>
        <p:grpSpPr>
          <a:xfrm>
            <a:off x="945635" y="6021279"/>
            <a:ext cx="10408165" cy="721061"/>
            <a:chOff x="945635" y="6021279"/>
            <a:chExt cx="10408165" cy="721061"/>
          </a:xfrm>
        </p:grpSpPr>
        <p:pic>
          <p:nvPicPr>
            <p:cNvPr id="30" name="Picture 29" descr="Logo, company name&#10;&#10;Description automatically generated">
              <a:extLst>
                <a:ext uri="{FF2B5EF4-FFF2-40B4-BE49-F238E27FC236}">
                  <a16:creationId xmlns:a16="http://schemas.microsoft.com/office/drawing/2014/main" id="{F48D3008-FA6B-A94B-B06D-527DA72FBAA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45635" y="6021279"/>
              <a:ext cx="2085368" cy="662909"/>
            </a:xfrm>
            <a:prstGeom prst="rect">
              <a:avLst/>
            </a:prstGeom>
          </p:spPr>
        </p:pic>
        <p:grpSp>
          <p:nvGrpSpPr>
            <p:cNvPr id="4" name="Group 3">
              <a:extLst>
                <a:ext uri="{FF2B5EF4-FFF2-40B4-BE49-F238E27FC236}">
                  <a16:creationId xmlns:a16="http://schemas.microsoft.com/office/drawing/2014/main" id="{B4CB7922-545F-4F3F-935D-EBE927D070E7}"/>
                </a:ext>
              </a:extLst>
            </p:cNvPr>
            <p:cNvGrpSpPr/>
            <p:nvPr userDrawn="1"/>
          </p:nvGrpSpPr>
          <p:grpSpPr>
            <a:xfrm>
              <a:off x="6258030" y="6021279"/>
              <a:ext cx="5095770" cy="721061"/>
              <a:chOff x="5073251" y="5963819"/>
              <a:chExt cx="5859545" cy="829137"/>
            </a:xfrm>
          </p:grpSpPr>
          <p:pic>
            <p:nvPicPr>
              <p:cNvPr id="15" name="Picture 14" descr="Logo&#10;&#10;Description automatically generated">
                <a:extLst>
                  <a:ext uri="{FF2B5EF4-FFF2-40B4-BE49-F238E27FC236}">
                    <a16:creationId xmlns:a16="http://schemas.microsoft.com/office/drawing/2014/main" id="{495F6B64-94A9-A04B-A96F-AFDBA24BA15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07943" y="5963819"/>
                <a:ext cx="833226" cy="774197"/>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E1698160-C99A-EF40-9C12-07AAFC3C2B6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99920" y="6157751"/>
                <a:ext cx="1053440" cy="376605"/>
              </a:xfrm>
              <a:prstGeom prst="rect">
                <a:avLst/>
              </a:prstGeom>
            </p:spPr>
          </p:pic>
          <p:pic>
            <p:nvPicPr>
              <p:cNvPr id="17" name="Picture 16">
                <a:extLst>
                  <a:ext uri="{FF2B5EF4-FFF2-40B4-BE49-F238E27FC236}">
                    <a16:creationId xmlns:a16="http://schemas.microsoft.com/office/drawing/2014/main" id="{141E2738-CF73-1848-90A5-C3E57B46BA5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073251" y="5964918"/>
                <a:ext cx="1372086" cy="762269"/>
              </a:xfrm>
              <a:prstGeom prst="rect">
                <a:avLst/>
              </a:prstGeom>
            </p:spPr>
          </p:pic>
          <p:pic>
            <p:nvPicPr>
              <p:cNvPr id="24" name="Picture 23">
                <a:extLst>
                  <a:ext uri="{FF2B5EF4-FFF2-40B4-BE49-F238E27FC236}">
                    <a16:creationId xmlns:a16="http://schemas.microsoft.com/office/drawing/2014/main" id="{FE3711C3-2942-4F4E-A2CC-E3D3C1836C4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095752" y="5964956"/>
                <a:ext cx="828000" cy="828000"/>
              </a:xfrm>
              <a:prstGeom prst="rect">
                <a:avLst/>
              </a:prstGeom>
            </p:spPr>
          </p:pic>
          <p:pic>
            <p:nvPicPr>
              <p:cNvPr id="34" name="Picture 33" descr="A picture containing shape&#10;&#10;Description automatically generated">
                <a:extLst>
                  <a:ext uri="{FF2B5EF4-FFF2-40B4-BE49-F238E27FC236}">
                    <a16:creationId xmlns:a16="http://schemas.microsoft.com/office/drawing/2014/main" id="{8C807A18-D5FA-264A-90C0-F5F38F4DBE4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178335" y="5977932"/>
                <a:ext cx="754461" cy="764408"/>
              </a:xfrm>
              <a:prstGeom prst="rect">
                <a:avLst/>
              </a:prstGeom>
            </p:spPr>
          </p:pic>
        </p:grpSp>
      </p:grpSp>
      <p:sp>
        <p:nvSpPr>
          <p:cNvPr id="7" name="Rectangle 6">
            <a:extLst>
              <a:ext uri="{FF2B5EF4-FFF2-40B4-BE49-F238E27FC236}">
                <a16:creationId xmlns:a16="http://schemas.microsoft.com/office/drawing/2014/main" id="{0A2473A1-A638-1B22-A161-FF05C831A1ED}"/>
              </a:ext>
            </a:extLst>
          </p:cNvPr>
          <p:cNvSpPr/>
          <p:nvPr userDrawn="1"/>
        </p:nvSpPr>
        <p:spPr>
          <a:xfrm>
            <a:off x="665018" y="5469775"/>
            <a:ext cx="3956858" cy="125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Picture 7">
            <a:extLst>
              <a:ext uri="{FF2B5EF4-FFF2-40B4-BE49-F238E27FC236}">
                <a16:creationId xmlns:a16="http://schemas.microsoft.com/office/drawing/2014/main" id="{143EFD2F-48E5-905F-D942-5D0F9660CBA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1353" y="6341923"/>
            <a:ext cx="2962275" cy="358140"/>
          </a:xfrm>
          <a:prstGeom prst="rect">
            <a:avLst/>
          </a:prstGeom>
          <a:noFill/>
        </p:spPr>
      </p:pic>
      <p:pic>
        <p:nvPicPr>
          <p:cNvPr id="9" name="Picture 8" descr="Logo, company name&#10;&#10;Description automatically generated">
            <a:extLst>
              <a:ext uri="{FF2B5EF4-FFF2-40B4-BE49-F238E27FC236}">
                <a16:creationId xmlns:a16="http://schemas.microsoft.com/office/drawing/2014/main" id="{43946D5E-E77E-5F95-36B2-4D8D1871FFC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127654" y="6214805"/>
            <a:ext cx="1132649" cy="360563"/>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assethproject.e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96089"/>
            <a:ext cx="9144000" cy="1909762"/>
          </a:xfrm>
        </p:spPr>
        <p:txBody>
          <a:bodyPr>
            <a:normAutofit fontScale="90000"/>
          </a:bodyPr>
          <a:lstStyle/>
          <a:p>
            <a:r>
              <a:rPr lang="en-US" sz="6000" b="1" dirty="0">
                <a:solidFill>
                  <a:srgbClr val="FC904D"/>
                </a:solidFill>
                <a:latin typeface="Arial" panose="020B0604020202020204" pitchFamily="34" charset="0"/>
                <a:cs typeface="Arial" panose="020B0604020202020204" pitchFamily="34" charset="0"/>
              </a:rPr>
              <a:t>YOUR SKILLS AS A TICKET TO EMPLOYABILITY!</a:t>
            </a:r>
            <a:endParaRPr lang="en-US" dirty="0"/>
          </a:p>
        </p:txBody>
      </p:sp>
      <p:sp>
        <p:nvSpPr>
          <p:cNvPr id="4" name="Rectangle 3">
            <a:extLst>
              <a:ext uri="{FF2B5EF4-FFF2-40B4-BE49-F238E27FC236}">
                <a16:creationId xmlns:a16="http://schemas.microsoft.com/office/drawing/2014/main" id="{1A026ECC-4F0E-EF13-26A4-00E1D8A72A56}"/>
              </a:ext>
            </a:extLst>
          </p:cNvPr>
          <p:cNvSpPr/>
          <p:nvPr/>
        </p:nvSpPr>
        <p:spPr>
          <a:xfrm>
            <a:off x="7611035" y="4105851"/>
            <a:ext cx="3966883" cy="1326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have added all the information you need during the workshop in the Notes section of the PowerPoint.</a:t>
            </a:r>
            <a:endParaRPr lang="nl-BE"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COMMUNICATION</a:t>
            </a:r>
            <a:endParaRPr lang="nl-BE" sz="4800" b="1" dirty="0">
              <a:solidFill>
                <a:schemeClr val="bg1"/>
              </a:solidFill>
            </a:endParaRPr>
          </a:p>
        </p:txBody>
      </p:sp>
      <p:sp>
        <p:nvSpPr>
          <p:cNvPr id="3" name="Content Placeholder 2">
            <a:extLst>
              <a:ext uri="{FF2B5EF4-FFF2-40B4-BE49-F238E27FC236}">
                <a16:creationId xmlns:a16="http://schemas.microsoft.com/office/drawing/2014/main" id="{B45190B8-DC6F-472F-BCBF-C93E08DF8AFE}"/>
              </a:ext>
            </a:extLst>
          </p:cNvPr>
          <p:cNvSpPr>
            <a:spLocks noGrp="1"/>
          </p:cNvSpPr>
          <p:nvPr>
            <p:ph sz="half" idx="1"/>
          </p:nvPr>
        </p:nvSpPr>
        <p:spPr>
          <a:xfrm>
            <a:off x="1305957" y="2487994"/>
            <a:ext cx="5877993" cy="1438236"/>
          </a:xfrm>
        </p:spPr>
        <p:txBody>
          <a:bodyPr>
            <a:noAutofit/>
          </a:bodyPr>
          <a:lstStyle/>
          <a:p>
            <a:pPr marL="0" indent="0">
              <a:buNone/>
            </a:pPr>
            <a:r>
              <a:rPr lang="nl-BE" sz="3600" dirty="0"/>
              <a:t>Excellent communication skills </a:t>
            </a:r>
            <a:r>
              <a:rPr lang="nl-BE" sz="3600" dirty="0" err="1"/>
              <a:t>enable</a:t>
            </a:r>
            <a:r>
              <a:rPr lang="nl-BE" sz="3600" dirty="0"/>
              <a:t> Arts students to collaborate and lead. </a:t>
            </a:r>
          </a:p>
        </p:txBody>
      </p:sp>
      <p:pic>
        <p:nvPicPr>
          <p:cNvPr id="6" name="Picture 5" descr="Icon&#10;&#10;Description automatically generated">
            <a:extLst>
              <a:ext uri="{FF2B5EF4-FFF2-40B4-BE49-F238E27FC236}">
                <a16:creationId xmlns:a16="http://schemas.microsoft.com/office/drawing/2014/main" id="{EC2D28B9-8C2E-4EC6-8FB0-1BCDFAC478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90" y="1829131"/>
            <a:ext cx="7999202" cy="4000561"/>
          </a:xfrm>
          <a:prstGeom prst="rect">
            <a:avLst/>
          </a:prstGeom>
        </p:spPr>
      </p:pic>
    </p:spTree>
    <p:extLst>
      <p:ext uri="{BB962C8B-B14F-4D97-AF65-F5344CB8AC3E}">
        <p14:creationId xmlns:p14="http://schemas.microsoft.com/office/powerpoint/2010/main" val="231167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COMMUNICATION</a:t>
            </a:r>
            <a:endParaRPr lang="nl-BE" sz="4800" b="1" dirty="0">
              <a:solidFill>
                <a:schemeClr val="bg1"/>
              </a:solidFill>
            </a:endParaRPr>
          </a:p>
        </p:txBody>
      </p:sp>
      <p:sp>
        <p:nvSpPr>
          <p:cNvPr id="7" name="Rectangle 6">
            <a:extLst>
              <a:ext uri="{FF2B5EF4-FFF2-40B4-BE49-F238E27FC236}">
                <a16:creationId xmlns:a16="http://schemas.microsoft.com/office/drawing/2014/main" id="{BD91F476-8A4A-44A9-8D4C-DA2B96EF7503}"/>
              </a:ext>
            </a:extLst>
          </p:cNvPr>
          <p:cNvSpPr/>
          <p:nvPr/>
        </p:nvSpPr>
        <p:spPr>
          <a:xfrm>
            <a:off x="1956444" y="334543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can select an appropriate communication channel for my message."</a:t>
            </a:r>
          </a:p>
        </p:txBody>
      </p:sp>
      <p:sp>
        <p:nvSpPr>
          <p:cNvPr id="8" name="Rechthoek 3">
            <a:extLst>
              <a:ext uri="{FF2B5EF4-FFF2-40B4-BE49-F238E27FC236}">
                <a16:creationId xmlns:a16="http://schemas.microsoft.com/office/drawing/2014/main" id="{0B9F0035-C0EF-4379-9692-853D639A9ED0}"/>
              </a:ext>
            </a:extLst>
          </p:cNvPr>
          <p:cNvSpPr/>
          <p:nvPr/>
        </p:nvSpPr>
        <p:spPr>
          <a:xfrm>
            <a:off x="1111590" y="334543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71</a:t>
            </a:r>
          </a:p>
        </p:txBody>
      </p:sp>
      <p:sp>
        <p:nvSpPr>
          <p:cNvPr id="9" name="Rectangle 2">
            <a:extLst>
              <a:ext uri="{FF2B5EF4-FFF2-40B4-BE49-F238E27FC236}">
                <a16:creationId xmlns:a16="http://schemas.microsoft.com/office/drawing/2014/main" id="{C050ECC1-9DC1-4463-9892-ACD1FD0B17F3}"/>
              </a:ext>
            </a:extLst>
          </p:cNvPr>
          <p:cNvSpPr/>
          <p:nvPr/>
        </p:nvSpPr>
        <p:spPr>
          <a:xfrm>
            <a:off x="1956444" y="200495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have the right communication skills to take on a leadership role."</a:t>
            </a:r>
          </a:p>
        </p:txBody>
      </p:sp>
      <p:sp>
        <p:nvSpPr>
          <p:cNvPr id="10" name="Rechthoek 9">
            <a:extLst>
              <a:ext uri="{FF2B5EF4-FFF2-40B4-BE49-F238E27FC236}">
                <a16:creationId xmlns:a16="http://schemas.microsoft.com/office/drawing/2014/main" id="{42D2757A-661D-4E6D-9CE2-B3AE20694359}"/>
              </a:ext>
            </a:extLst>
          </p:cNvPr>
          <p:cNvSpPr/>
          <p:nvPr/>
        </p:nvSpPr>
        <p:spPr>
          <a:xfrm>
            <a:off x="1111590" y="200495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75</a:t>
            </a:r>
          </a:p>
        </p:txBody>
      </p:sp>
      <p:sp>
        <p:nvSpPr>
          <p:cNvPr id="11" name="Rectangle 2">
            <a:extLst>
              <a:ext uri="{FF2B5EF4-FFF2-40B4-BE49-F238E27FC236}">
                <a16:creationId xmlns:a16="http://schemas.microsoft.com/office/drawing/2014/main" id="{851C5806-C00B-4283-A0ED-4CC4A1E5F232}"/>
              </a:ext>
            </a:extLst>
          </p:cNvPr>
          <p:cNvSpPr/>
          <p:nvPr/>
        </p:nvSpPr>
        <p:spPr>
          <a:xfrm>
            <a:off x="1956444" y="463358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r>
            <a:endParaRPr lang="nl-BE" sz="2400" dirty="0">
              <a:solidFill>
                <a:schemeClr val="tx1"/>
              </a:solidFill>
            </a:endParaRPr>
          </a:p>
        </p:txBody>
      </p:sp>
      <p:sp>
        <p:nvSpPr>
          <p:cNvPr id="12" name="Rechthoek 9">
            <a:extLst>
              <a:ext uri="{FF2B5EF4-FFF2-40B4-BE49-F238E27FC236}">
                <a16:creationId xmlns:a16="http://schemas.microsoft.com/office/drawing/2014/main" id="{5FA93491-6125-4125-B36D-08B8E67616DC}"/>
              </a:ext>
            </a:extLst>
          </p:cNvPr>
          <p:cNvSpPr/>
          <p:nvPr/>
        </p:nvSpPr>
        <p:spPr>
          <a:xfrm>
            <a:off x="1111590" y="463358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a:t>
            </a:r>
          </a:p>
        </p:txBody>
      </p:sp>
      <p:pic>
        <p:nvPicPr>
          <p:cNvPr id="13" name="Picture 12" descr="Icon&#10;&#10;Description automatically generated">
            <a:extLst>
              <a:ext uri="{FF2B5EF4-FFF2-40B4-BE49-F238E27FC236}">
                <a16:creationId xmlns:a16="http://schemas.microsoft.com/office/drawing/2014/main" id="{3CE220C9-FBA2-4573-B56F-2EE8E26309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90" y="1829131"/>
            <a:ext cx="7999202" cy="4000561"/>
          </a:xfrm>
          <a:prstGeom prst="rect">
            <a:avLst/>
          </a:prstGeom>
        </p:spPr>
      </p:pic>
    </p:spTree>
    <p:extLst>
      <p:ext uri="{BB962C8B-B14F-4D97-AF65-F5344CB8AC3E}">
        <p14:creationId xmlns:p14="http://schemas.microsoft.com/office/powerpoint/2010/main" val="31729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LANGUAGE</a:t>
            </a:r>
            <a:endParaRPr lang="nl-BE" sz="4800" b="1" dirty="0">
              <a:solidFill>
                <a:schemeClr val="bg1"/>
              </a:solidFill>
            </a:endParaRPr>
          </a:p>
        </p:txBody>
      </p:sp>
      <p:sp>
        <p:nvSpPr>
          <p:cNvPr id="3" name="Content Placeholder 2">
            <a:extLst>
              <a:ext uri="{FF2B5EF4-FFF2-40B4-BE49-F238E27FC236}">
                <a16:creationId xmlns:a16="http://schemas.microsoft.com/office/drawing/2014/main" id="{B45190B8-DC6F-472F-BCBF-C93E08DF8AFE}"/>
              </a:ext>
            </a:extLst>
          </p:cNvPr>
          <p:cNvSpPr>
            <a:spLocks noGrp="1"/>
          </p:cNvSpPr>
          <p:nvPr>
            <p:ph sz="half" idx="1"/>
          </p:nvPr>
        </p:nvSpPr>
        <p:spPr>
          <a:xfrm>
            <a:off x="1245824" y="2861496"/>
            <a:ext cx="5877993" cy="2357877"/>
          </a:xfrm>
        </p:spPr>
        <p:txBody>
          <a:bodyPr>
            <a:noAutofit/>
          </a:bodyPr>
          <a:lstStyle/>
          <a:p>
            <a:pPr marL="0" indent="0">
              <a:buNone/>
            </a:pPr>
            <a:r>
              <a:rPr lang="nl-BE" sz="3600" dirty="0"/>
              <a:t>Arts </a:t>
            </a:r>
            <a:r>
              <a:rPr lang="nl-BE" sz="3600" dirty="0" err="1"/>
              <a:t>students</a:t>
            </a:r>
            <a:r>
              <a:rPr lang="nl-BE" sz="3600" dirty="0"/>
              <a:t> are proficient in language because of their deep understanding of how languages work. </a:t>
            </a:r>
          </a:p>
        </p:txBody>
      </p:sp>
      <p:pic>
        <p:nvPicPr>
          <p:cNvPr id="5" name="Picture 4" descr="Text&#10;&#10;Description automatically generated">
            <a:extLst>
              <a:ext uri="{FF2B5EF4-FFF2-40B4-BE49-F238E27FC236}">
                <a16:creationId xmlns:a16="http://schemas.microsoft.com/office/drawing/2014/main" id="{100F303A-F655-4CDA-B7DE-7E58C384F5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1588" y="2706683"/>
            <a:ext cx="3942842" cy="2675054"/>
          </a:xfrm>
          <a:prstGeom prst="rect">
            <a:avLst/>
          </a:prstGeom>
        </p:spPr>
      </p:pic>
    </p:spTree>
    <p:extLst>
      <p:ext uri="{BB962C8B-B14F-4D97-AF65-F5344CB8AC3E}">
        <p14:creationId xmlns:p14="http://schemas.microsoft.com/office/powerpoint/2010/main" val="308183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LANGUAGE</a:t>
            </a:r>
            <a:endParaRPr lang="nl-BE" sz="4800" b="1" dirty="0">
              <a:solidFill>
                <a:schemeClr val="bg1"/>
              </a:solidFill>
            </a:endParaRPr>
          </a:p>
        </p:txBody>
      </p:sp>
      <p:sp>
        <p:nvSpPr>
          <p:cNvPr id="7" name="Rectangle 6">
            <a:extLst>
              <a:ext uri="{FF2B5EF4-FFF2-40B4-BE49-F238E27FC236}">
                <a16:creationId xmlns:a16="http://schemas.microsoft.com/office/drawing/2014/main" id="{BD91F476-8A4A-44A9-8D4C-DA2B96EF7503}"/>
              </a:ext>
            </a:extLst>
          </p:cNvPr>
          <p:cNvSpPr/>
          <p:nvPr/>
        </p:nvSpPr>
        <p:spPr>
          <a:xfrm>
            <a:off x="1956444" y="334543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pay attention to how language varies, functions and changes in my environment."</a:t>
            </a:r>
            <a:endParaRPr lang="en-US" sz="2400" dirty="0">
              <a:solidFill>
                <a:schemeClr val="tx1"/>
              </a:solidFill>
            </a:endParaRPr>
          </a:p>
        </p:txBody>
      </p:sp>
      <p:sp>
        <p:nvSpPr>
          <p:cNvPr id="8" name="Rechthoek 3">
            <a:extLst>
              <a:ext uri="{FF2B5EF4-FFF2-40B4-BE49-F238E27FC236}">
                <a16:creationId xmlns:a16="http://schemas.microsoft.com/office/drawing/2014/main" id="{0B9F0035-C0EF-4379-9692-853D639A9ED0}"/>
              </a:ext>
            </a:extLst>
          </p:cNvPr>
          <p:cNvSpPr/>
          <p:nvPr/>
        </p:nvSpPr>
        <p:spPr>
          <a:xfrm>
            <a:off x="1111590" y="334543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13</a:t>
            </a:r>
          </a:p>
        </p:txBody>
      </p:sp>
      <p:sp>
        <p:nvSpPr>
          <p:cNvPr id="9" name="Rectangle 2">
            <a:extLst>
              <a:ext uri="{FF2B5EF4-FFF2-40B4-BE49-F238E27FC236}">
                <a16:creationId xmlns:a16="http://schemas.microsoft.com/office/drawing/2014/main" id="{C050ECC1-9DC1-4463-9892-ACD1FD0B17F3}"/>
              </a:ext>
            </a:extLst>
          </p:cNvPr>
          <p:cNvSpPr/>
          <p:nvPr/>
        </p:nvSpPr>
        <p:spPr>
          <a:xfrm>
            <a:off x="1956444" y="200495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am above average in at least one language."</a:t>
            </a:r>
          </a:p>
        </p:txBody>
      </p:sp>
      <p:sp>
        <p:nvSpPr>
          <p:cNvPr id="10" name="Rechthoek 9">
            <a:extLst>
              <a:ext uri="{FF2B5EF4-FFF2-40B4-BE49-F238E27FC236}">
                <a16:creationId xmlns:a16="http://schemas.microsoft.com/office/drawing/2014/main" id="{42D2757A-661D-4E6D-9CE2-B3AE20694359}"/>
              </a:ext>
            </a:extLst>
          </p:cNvPr>
          <p:cNvSpPr/>
          <p:nvPr/>
        </p:nvSpPr>
        <p:spPr>
          <a:xfrm>
            <a:off x="1111590" y="200495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18</a:t>
            </a:r>
          </a:p>
        </p:txBody>
      </p:sp>
      <p:sp>
        <p:nvSpPr>
          <p:cNvPr id="11" name="Rectangle 2">
            <a:extLst>
              <a:ext uri="{FF2B5EF4-FFF2-40B4-BE49-F238E27FC236}">
                <a16:creationId xmlns:a16="http://schemas.microsoft.com/office/drawing/2014/main" id="{851C5806-C00B-4283-A0ED-4CC4A1E5F232}"/>
              </a:ext>
            </a:extLst>
          </p:cNvPr>
          <p:cNvSpPr/>
          <p:nvPr/>
        </p:nvSpPr>
        <p:spPr>
          <a:xfrm>
            <a:off x="1956444" y="463358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r>
            <a:endParaRPr lang="nl-BE" sz="2400" dirty="0">
              <a:solidFill>
                <a:schemeClr val="tx1"/>
              </a:solidFill>
            </a:endParaRPr>
          </a:p>
        </p:txBody>
      </p:sp>
      <p:sp>
        <p:nvSpPr>
          <p:cNvPr id="12" name="Rechthoek 9">
            <a:extLst>
              <a:ext uri="{FF2B5EF4-FFF2-40B4-BE49-F238E27FC236}">
                <a16:creationId xmlns:a16="http://schemas.microsoft.com/office/drawing/2014/main" id="{5FA93491-6125-4125-B36D-08B8E67616DC}"/>
              </a:ext>
            </a:extLst>
          </p:cNvPr>
          <p:cNvSpPr/>
          <p:nvPr/>
        </p:nvSpPr>
        <p:spPr>
          <a:xfrm>
            <a:off x="1111590" y="463358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a:t>
            </a:r>
          </a:p>
        </p:txBody>
      </p:sp>
      <p:pic>
        <p:nvPicPr>
          <p:cNvPr id="13" name="Picture 12" descr="Text&#10;&#10;Description automatically generated">
            <a:extLst>
              <a:ext uri="{FF2B5EF4-FFF2-40B4-BE49-F238E27FC236}">
                <a16:creationId xmlns:a16="http://schemas.microsoft.com/office/drawing/2014/main" id="{ACD08FC8-EBB3-4195-A0F5-95901C78B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1588" y="2706683"/>
            <a:ext cx="3942842" cy="2675054"/>
          </a:xfrm>
          <a:prstGeom prst="rect">
            <a:avLst/>
          </a:prstGeom>
        </p:spPr>
      </p:pic>
    </p:spTree>
    <p:extLst>
      <p:ext uri="{BB962C8B-B14F-4D97-AF65-F5344CB8AC3E}">
        <p14:creationId xmlns:p14="http://schemas.microsoft.com/office/powerpoint/2010/main" val="49406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PROJECT</a:t>
            </a:r>
            <a:endParaRPr lang="nl-BE" sz="4800" b="1" dirty="0">
              <a:solidFill>
                <a:schemeClr val="bg1"/>
              </a:solidFill>
            </a:endParaRPr>
          </a:p>
        </p:txBody>
      </p:sp>
      <p:sp>
        <p:nvSpPr>
          <p:cNvPr id="3" name="Content Placeholder 2">
            <a:extLst>
              <a:ext uri="{FF2B5EF4-FFF2-40B4-BE49-F238E27FC236}">
                <a16:creationId xmlns:a16="http://schemas.microsoft.com/office/drawing/2014/main" id="{B45190B8-DC6F-472F-BCBF-C93E08DF8AFE}"/>
              </a:ext>
            </a:extLst>
          </p:cNvPr>
          <p:cNvSpPr>
            <a:spLocks noGrp="1"/>
          </p:cNvSpPr>
          <p:nvPr>
            <p:ph sz="half" idx="1"/>
          </p:nvPr>
        </p:nvSpPr>
        <p:spPr>
          <a:xfrm>
            <a:off x="1245824" y="2861496"/>
            <a:ext cx="5877993" cy="2357877"/>
          </a:xfrm>
        </p:spPr>
        <p:txBody>
          <a:bodyPr>
            <a:noAutofit/>
          </a:bodyPr>
          <a:lstStyle/>
          <a:p>
            <a:pPr marL="0" indent="0">
              <a:buNone/>
            </a:pPr>
            <a:r>
              <a:rPr lang="nl-BE" sz="3600" dirty="0"/>
              <a:t>Excellent organizational skills </a:t>
            </a:r>
            <a:r>
              <a:rPr lang="nl-BE" sz="3600" dirty="0" err="1"/>
              <a:t>enable</a:t>
            </a:r>
            <a:r>
              <a:rPr lang="nl-BE" sz="3600" dirty="0"/>
              <a:t> Arts students to complete their projects in a timely and successful manner.</a:t>
            </a:r>
          </a:p>
        </p:txBody>
      </p:sp>
      <p:pic>
        <p:nvPicPr>
          <p:cNvPr id="6" name="Picture 5" descr="Icon&#10;&#10;Description automatically generated">
            <a:extLst>
              <a:ext uri="{FF2B5EF4-FFF2-40B4-BE49-F238E27FC236}">
                <a16:creationId xmlns:a16="http://schemas.microsoft.com/office/drawing/2014/main" id="{FFD892EE-4262-401A-AA82-1C74CFE57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824" y="2004956"/>
            <a:ext cx="3617976" cy="3617976"/>
          </a:xfrm>
          <a:prstGeom prst="rect">
            <a:avLst/>
          </a:prstGeom>
        </p:spPr>
      </p:pic>
    </p:spTree>
    <p:extLst>
      <p:ext uri="{BB962C8B-B14F-4D97-AF65-F5344CB8AC3E}">
        <p14:creationId xmlns:p14="http://schemas.microsoft.com/office/powerpoint/2010/main" val="133662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PROJECT</a:t>
            </a:r>
            <a:endParaRPr lang="nl-BE" sz="4800" b="1" dirty="0">
              <a:solidFill>
                <a:schemeClr val="bg1"/>
              </a:solidFill>
            </a:endParaRPr>
          </a:p>
        </p:txBody>
      </p:sp>
      <p:sp>
        <p:nvSpPr>
          <p:cNvPr id="7" name="Rectangle 6">
            <a:extLst>
              <a:ext uri="{FF2B5EF4-FFF2-40B4-BE49-F238E27FC236}">
                <a16:creationId xmlns:a16="http://schemas.microsoft.com/office/drawing/2014/main" id="{BD91F476-8A4A-44A9-8D4C-DA2B96EF7503}"/>
              </a:ext>
            </a:extLst>
          </p:cNvPr>
          <p:cNvSpPr/>
          <p:nvPr/>
        </p:nvSpPr>
        <p:spPr>
          <a:xfrm>
            <a:off x="1956444" y="334543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can manage my own work when working on a project that runs over a longer period of time (e.g., several months)."</a:t>
            </a:r>
          </a:p>
        </p:txBody>
      </p:sp>
      <p:sp>
        <p:nvSpPr>
          <p:cNvPr id="8" name="Rechthoek 3">
            <a:extLst>
              <a:ext uri="{FF2B5EF4-FFF2-40B4-BE49-F238E27FC236}">
                <a16:creationId xmlns:a16="http://schemas.microsoft.com/office/drawing/2014/main" id="{0B9F0035-C0EF-4379-9692-853D639A9ED0}"/>
              </a:ext>
            </a:extLst>
          </p:cNvPr>
          <p:cNvSpPr/>
          <p:nvPr/>
        </p:nvSpPr>
        <p:spPr>
          <a:xfrm>
            <a:off x="1111590" y="334543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93</a:t>
            </a:r>
          </a:p>
        </p:txBody>
      </p:sp>
      <p:sp>
        <p:nvSpPr>
          <p:cNvPr id="9" name="Rectangle 2">
            <a:extLst>
              <a:ext uri="{FF2B5EF4-FFF2-40B4-BE49-F238E27FC236}">
                <a16:creationId xmlns:a16="http://schemas.microsoft.com/office/drawing/2014/main" id="{C050ECC1-9DC1-4463-9892-ACD1FD0B17F3}"/>
              </a:ext>
            </a:extLst>
          </p:cNvPr>
          <p:cNvSpPr/>
          <p:nvPr/>
        </p:nvSpPr>
        <p:spPr>
          <a:xfrm>
            <a:off x="1956444" y="200495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can break down a task into achievable subtasks."</a:t>
            </a:r>
          </a:p>
        </p:txBody>
      </p:sp>
      <p:sp>
        <p:nvSpPr>
          <p:cNvPr id="10" name="Rechthoek 9">
            <a:extLst>
              <a:ext uri="{FF2B5EF4-FFF2-40B4-BE49-F238E27FC236}">
                <a16:creationId xmlns:a16="http://schemas.microsoft.com/office/drawing/2014/main" id="{42D2757A-661D-4E6D-9CE2-B3AE20694359}"/>
              </a:ext>
            </a:extLst>
          </p:cNvPr>
          <p:cNvSpPr/>
          <p:nvPr/>
        </p:nvSpPr>
        <p:spPr>
          <a:xfrm>
            <a:off x="1111590" y="200495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98</a:t>
            </a:r>
          </a:p>
        </p:txBody>
      </p:sp>
      <p:sp>
        <p:nvSpPr>
          <p:cNvPr id="11" name="Rectangle 2">
            <a:extLst>
              <a:ext uri="{FF2B5EF4-FFF2-40B4-BE49-F238E27FC236}">
                <a16:creationId xmlns:a16="http://schemas.microsoft.com/office/drawing/2014/main" id="{851C5806-C00B-4283-A0ED-4CC4A1E5F232}"/>
              </a:ext>
            </a:extLst>
          </p:cNvPr>
          <p:cNvSpPr/>
          <p:nvPr/>
        </p:nvSpPr>
        <p:spPr>
          <a:xfrm>
            <a:off x="1956444" y="463358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r>
            <a:endParaRPr lang="nl-BE" sz="2400" dirty="0">
              <a:solidFill>
                <a:schemeClr val="tx1"/>
              </a:solidFill>
            </a:endParaRPr>
          </a:p>
        </p:txBody>
      </p:sp>
      <p:sp>
        <p:nvSpPr>
          <p:cNvPr id="12" name="Rechthoek 9">
            <a:extLst>
              <a:ext uri="{FF2B5EF4-FFF2-40B4-BE49-F238E27FC236}">
                <a16:creationId xmlns:a16="http://schemas.microsoft.com/office/drawing/2014/main" id="{5FA93491-6125-4125-B36D-08B8E67616DC}"/>
              </a:ext>
            </a:extLst>
          </p:cNvPr>
          <p:cNvSpPr/>
          <p:nvPr/>
        </p:nvSpPr>
        <p:spPr>
          <a:xfrm>
            <a:off x="1111590" y="463358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a:t>
            </a:r>
          </a:p>
        </p:txBody>
      </p:sp>
      <p:pic>
        <p:nvPicPr>
          <p:cNvPr id="4" name="Picture 3" descr="Icon&#10;&#10;Description automatically generated">
            <a:extLst>
              <a:ext uri="{FF2B5EF4-FFF2-40B4-BE49-F238E27FC236}">
                <a16:creationId xmlns:a16="http://schemas.microsoft.com/office/drawing/2014/main" id="{909C8808-3CE2-4AAE-B224-9389DB370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824" y="2004956"/>
            <a:ext cx="3617976" cy="3617976"/>
          </a:xfrm>
          <a:prstGeom prst="rect">
            <a:avLst/>
          </a:prstGeom>
        </p:spPr>
      </p:pic>
    </p:spTree>
    <p:extLst>
      <p:ext uri="{BB962C8B-B14F-4D97-AF65-F5344CB8AC3E}">
        <p14:creationId xmlns:p14="http://schemas.microsoft.com/office/powerpoint/2010/main" val="1516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CREATIVITY</a:t>
            </a:r>
            <a:endParaRPr lang="nl-BE" sz="4800" b="1" dirty="0">
              <a:solidFill>
                <a:schemeClr val="bg1"/>
              </a:solidFill>
            </a:endParaRPr>
          </a:p>
        </p:txBody>
      </p:sp>
      <p:sp>
        <p:nvSpPr>
          <p:cNvPr id="3" name="Content Placeholder 2">
            <a:extLst>
              <a:ext uri="{FF2B5EF4-FFF2-40B4-BE49-F238E27FC236}">
                <a16:creationId xmlns:a16="http://schemas.microsoft.com/office/drawing/2014/main" id="{B45190B8-DC6F-472F-BCBF-C93E08DF8AFE}"/>
              </a:ext>
            </a:extLst>
          </p:cNvPr>
          <p:cNvSpPr>
            <a:spLocks noGrp="1"/>
          </p:cNvSpPr>
          <p:nvPr>
            <p:ph sz="half" idx="1"/>
          </p:nvPr>
        </p:nvSpPr>
        <p:spPr>
          <a:xfrm>
            <a:off x="1245824" y="2861496"/>
            <a:ext cx="5877993" cy="2357877"/>
          </a:xfrm>
        </p:spPr>
        <p:txBody>
          <a:bodyPr>
            <a:noAutofit/>
          </a:bodyPr>
          <a:lstStyle/>
          <a:p>
            <a:pPr marL="0" indent="0">
              <a:buNone/>
            </a:pPr>
            <a:r>
              <a:rPr lang="nl-BE" sz="3600" dirty="0"/>
              <a:t>Arts students have an artistic side and thus have a knack for coming up with new and innovative ideas. </a:t>
            </a:r>
          </a:p>
        </p:txBody>
      </p:sp>
      <p:pic>
        <p:nvPicPr>
          <p:cNvPr id="7" name="Picture 6" descr="A picture containing light&#10;&#10;Description automatically generated">
            <a:extLst>
              <a:ext uri="{FF2B5EF4-FFF2-40B4-BE49-F238E27FC236}">
                <a16:creationId xmlns:a16="http://schemas.microsoft.com/office/drawing/2014/main" id="{605B30F4-A462-4658-A89E-E7F8B514BF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0563" y="2175419"/>
            <a:ext cx="3429000" cy="3429000"/>
          </a:xfrm>
          <a:prstGeom prst="rect">
            <a:avLst/>
          </a:prstGeom>
        </p:spPr>
      </p:pic>
    </p:spTree>
    <p:extLst>
      <p:ext uri="{BB962C8B-B14F-4D97-AF65-F5344CB8AC3E}">
        <p14:creationId xmlns:p14="http://schemas.microsoft.com/office/powerpoint/2010/main" val="3256821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CREATIVITY</a:t>
            </a:r>
            <a:endParaRPr lang="nl-BE" sz="4800" b="1" dirty="0">
              <a:solidFill>
                <a:schemeClr val="bg1"/>
              </a:solidFill>
            </a:endParaRPr>
          </a:p>
        </p:txBody>
      </p:sp>
      <p:sp>
        <p:nvSpPr>
          <p:cNvPr id="7" name="Rectangle 6">
            <a:extLst>
              <a:ext uri="{FF2B5EF4-FFF2-40B4-BE49-F238E27FC236}">
                <a16:creationId xmlns:a16="http://schemas.microsoft.com/office/drawing/2014/main" id="{BD91F476-8A4A-44A9-8D4C-DA2B96EF7503}"/>
              </a:ext>
            </a:extLst>
          </p:cNvPr>
          <p:cNvSpPr/>
          <p:nvPr/>
        </p:nvSpPr>
        <p:spPr>
          <a:xfrm>
            <a:off x="1956444" y="334543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have a great imagination."</a:t>
            </a:r>
          </a:p>
        </p:txBody>
      </p:sp>
      <p:sp>
        <p:nvSpPr>
          <p:cNvPr id="8" name="Rechthoek 3">
            <a:extLst>
              <a:ext uri="{FF2B5EF4-FFF2-40B4-BE49-F238E27FC236}">
                <a16:creationId xmlns:a16="http://schemas.microsoft.com/office/drawing/2014/main" id="{0B9F0035-C0EF-4379-9692-853D639A9ED0}"/>
              </a:ext>
            </a:extLst>
          </p:cNvPr>
          <p:cNvSpPr/>
          <p:nvPr/>
        </p:nvSpPr>
        <p:spPr>
          <a:xfrm>
            <a:off x="1111590" y="334543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108</a:t>
            </a:r>
          </a:p>
        </p:txBody>
      </p:sp>
      <p:sp>
        <p:nvSpPr>
          <p:cNvPr id="9" name="Rectangle 2">
            <a:extLst>
              <a:ext uri="{FF2B5EF4-FFF2-40B4-BE49-F238E27FC236}">
                <a16:creationId xmlns:a16="http://schemas.microsoft.com/office/drawing/2014/main" id="{C050ECC1-9DC1-4463-9892-ACD1FD0B17F3}"/>
              </a:ext>
            </a:extLst>
          </p:cNvPr>
          <p:cNvSpPr/>
          <p:nvPr/>
        </p:nvSpPr>
        <p:spPr>
          <a:xfrm>
            <a:off x="1956444" y="200495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can think out of </a:t>
            </a:r>
            <a:r>
              <a:rPr lang="nl-BE" sz="2400" dirty="0" err="1">
                <a:solidFill>
                  <a:schemeClr val="tx1"/>
                </a:solidFill>
              </a:rPr>
              <a:t>the box </a:t>
            </a:r>
            <a:r>
              <a:rPr lang="nl-BE" sz="2400" dirty="0">
                <a:solidFill>
                  <a:schemeClr val="tx1"/>
                </a:solidFill>
              </a:rPr>
              <a:t>to come up with new ideas."</a:t>
            </a:r>
          </a:p>
        </p:txBody>
      </p:sp>
      <p:sp>
        <p:nvSpPr>
          <p:cNvPr id="10" name="Rechthoek 9">
            <a:extLst>
              <a:ext uri="{FF2B5EF4-FFF2-40B4-BE49-F238E27FC236}">
                <a16:creationId xmlns:a16="http://schemas.microsoft.com/office/drawing/2014/main" id="{42D2757A-661D-4E6D-9CE2-B3AE20694359}"/>
              </a:ext>
            </a:extLst>
          </p:cNvPr>
          <p:cNvSpPr/>
          <p:nvPr/>
        </p:nvSpPr>
        <p:spPr>
          <a:xfrm>
            <a:off x="1111590" y="200495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107</a:t>
            </a:r>
          </a:p>
        </p:txBody>
      </p:sp>
      <p:sp>
        <p:nvSpPr>
          <p:cNvPr id="11" name="Rectangle 2">
            <a:extLst>
              <a:ext uri="{FF2B5EF4-FFF2-40B4-BE49-F238E27FC236}">
                <a16:creationId xmlns:a16="http://schemas.microsoft.com/office/drawing/2014/main" id="{851C5806-C00B-4283-A0ED-4CC4A1E5F232}"/>
              </a:ext>
            </a:extLst>
          </p:cNvPr>
          <p:cNvSpPr/>
          <p:nvPr/>
        </p:nvSpPr>
        <p:spPr>
          <a:xfrm>
            <a:off x="1956444" y="463358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r>
            <a:endParaRPr lang="nl-BE" sz="2400" dirty="0">
              <a:solidFill>
                <a:schemeClr val="tx1"/>
              </a:solidFill>
            </a:endParaRPr>
          </a:p>
        </p:txBody>
      </p:sp>
      <p:sp>
        <p:nvSpPr>
          <p:cNvPr id="12" name="Rechthoek 9">
            <a:extLst>
              <a:ext uri="{FF2B5EF4-FFF2-40B4-BE49-F238E27FC236}">
                <a16:creationId xmlns:a16="http://schemas.microsoft.com/office/drawing/2014/main" id="{5FA93491-6125-4125-B36D-08B8E67616DC}"/>
              </a:ext>
            </a:extLst>
          </p:cNvPr>
          <p:cNvSpPr/>
          <p:nvPr/>
        </p:nvSpPr>
        <p:spPr>
          <a:xfrm>
            <a:off x="1111590" y="463358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a:t>
            </a:r>
          </a:p>
        </p:txBody>
      </p:sp>
      <p:pic>
        <p:nvPicPr>
          <p:cNvPr id="14" name="Picture 13" descr="A picture containing light&#10;&#10;Description automatically generated">
            <a:extLst>
              <a:ext uri="{FF2B5EF4-FFF2-40B4-BE49-F238E27FC236}">
                <a16:creationId xmlns:a16="http://schemas.microsoft.com/office/drawing/2014/main" id="{EDD8ECDD-19EF-4469-B5D1-6033ED229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0563" y="2175419"/>
            <a:ext cx="3429000" cy="3429000"/>
          </a:xfrm>
          <a:prstGeom prst="rect">
            <a:avLst/>
          </a:prstGeom>
        </p:spPr>
      </p:pic>
    </p:spTree>
    <p:extLst>
      <p:ext uri="{BB962C8B-B14F-4D97-AF65-F5344CB8AC3E}">
        <p14:creationId xmlns:p14="http://schemas.microsoft.com/office/powerpoint/2010/main" val="270526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INTERCULTURALITY</a:t>
            </a:r>
            <a:endParaRPr lang="nl-BE" sz="4800" b="1" dirty="0">
              <a:solidFill>
                <a:schemeClr val="bg1"/>
              </a:solidFill>
            </a:endParaRPr>
          </a:p>
        </p:txBody>
      </p:sp>
      <p:sp>
        <p:nvSpPr>
          <p:cNvPr id="3" name="Content Placeholder 2">
            <a:extLst>
              <a:ext uri="{FF2B5EF4-FFF2-40B4-BE49-F238E27FC236}">
                <a16:creationId xmlns:a16="http://schemas.microsoft.com/office/drawing/2014/main" id="{B45190B8-DC6F-472F-BCBF-C93E08DF8AFE}"/>
              </a:ext>
            </a:extLst>
          </p:cNvPr>
          <p:cNvSpPr>
            <a:spLocks noGrp="1"/>
          </p:cNvSpPr>
          <p:nvPr>
            <p:ph sz="half" idx="1"/>
          </p:nvPr>
        </p:nvSpPr>
        <p:spPr>
          <a:xfrm>
            <a:off x="1245824" y="2861496"/>
            <a:ext cx="5877993" cy="2357877"/>
          </a:xfrm>
        </p:spPr>
        <p:txBody>
          <a:bodyPr>
            <a:noAutofit/>
          </a:bodyPr>
          <a:lstStyle/>
          <a:p>
            <a:pPr marL="0" indent="0">
              <a:buNone/>
            </a:pPr>
            <a:r>
              <a:rPr lang="nl-BE" sz="3600" dirty="0"/>
              <a:t>Arts students cultivate open-mindedness and empathy through deep reflection. </a:t>
            </a:r>
          </a:p>
        </p:txBody>
      </p:sp>
      <p:pic>
        <p:nvPicPr>
          <p:cNvPr id="5" name="Picture 4" descr="A black and white image of the earth&#10;&#10;Description automatically generated with low confidence">
            <a:extLst>
              <a:ext uri="{FF2B5EF4-FFF2-40B4-BE49-F238E27FC236}">
                <a16:creationId xmlns:a16="http://schemas.microsoft.com/office/drawing/2014/main" id="{56395112-0182-4440-8DC6-17B131627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6893" y="2023622"/>
            <a:ext cx="3586907" cy="3586907"/>
          </a:xfrm>
          <a:prstGeom prst="rect">
            <a:avLst/>
          </a:prstGeom>
        </p:spPr>
      </p:pic>
    </p:spTree>
    <p:extLst>
      <p:ext uri="{BB962C8B-B14F-4D97-AF65-F5344CB8AC3E}">
        <p14:creationId xmlns:p14="http://schemas.microsoft.com/office/powerpoint/2010/main" val="297793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INTERCULTURALITY</a:t>
            </a:r>
            <a:endParaRPr lang="nl-BE" sz="4800" b="1" dirty="0">
              <a:solidFill>
                <a:schemeClr val="bg1"/>
              </a:solidFill>
            </a:endParaRPr>
          </a:p>
        </p:txBody>
      </p:sp>
      <p:sp>
        <p:nvSpPr>
          <p:cNvPr id="7" name="Rectangle 6">
            <a:extLst>
              <a:ext uri="{FF2B5EF4-FFF2-40B4-BE49-F238E27FC236}">
                <a16:creationId xmlns:a16="http://schemas.microsoft.com/office/drawing/2014/main" id="{BD91F476-8A4A-44A9-8D4C-DA2B96EF7503}"/>
              </a:ext>
            </a:extLst>
          </p:cNvPr>
          <p:cNvSpPr/>
          <p:nvPr/>
        </p:nvSpPr>
        <p:spPr>
          <a:xfrm>
            <a:off x="1956444" y="334543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am open to the thinking of others."</a:t>
            </a:r>
          </a:p>
        </p:txBody>
      </p:sp>
      <p:sp>
        <p:nvSpPr>
          <p:cNvPr id="8" name="Rechthoek 3">
            <a:extLst>
              <a:ext uri="{FF2B5EF4-FFF2-40B4-BE49-F238E27FC236}">
                <a16:creationId xmlns:a16="http://schemas.microsoft.com/office/drawing/2014/main" id="{0B9F0035-C0EF-4379-9692-853D639A9ED0}"/>
              </a:ext>
            </a:extLst>
          </p:cNvPr>
          <p:cNvSpPr/>
          <p:nvPr/>
        </p:nvSpPr>
        <p:spPr>
          <a:xfrm>
            <a:off x="1111590" y="334543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43</a:t>
            </a:r>
          </a:p>
        </p:txBody>
      </p:sp>
      <p:sp>
        <p:nvSpPr>
          <p:cNvPr id="9" name="Rectangle 2">
            <a:extLst>
              <a:ext uri="{FF2B5EF4-FFF2-40B4-BE49-F238E27FC236}">
                <a16:creationId xmlns:a16="http://schemas.microsoft.com/office/drawing/2014/main" id="{C050ECC1-9DC1-4463-9892-ACD1FD0B17F3}"/>
              </a:ext>
            </a:extLst>
          </p:cNvPr>
          <p:cNvSpPr/>
          <p:nvPr/>
        </p:nvSpPr>
        <p:spPr>
          <a:xfrm>
            <a:off x="1956444" y="200495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realize that there is more than black and white: I can also think 'gray'."</a:t>
            </a:r>
          </a:p>
        </p:txBody>
      </p:sp>
      <p:sp>
        <p:nvSpPr>
          <p:cNvPr id="10" name="Rechthoek 9">
            <a:extLst>
              <a:ext uri="{FF2B5EF4-FFF2-40B4-BE49-F238E27FC236}">
                <a16:creationId xmlns:a16="http://schemas.microsoft.com/office/drawing/2014/main" id="{42D2757A-661D-4E6D-9CE2-B3AE20694359}"/>
              </a:ext>
            </a:extLst>
          </p:cNvPr>
          <p:cNvSpPr/>
          <p:nvPr/>
        </p:nvSpPr>
        <p:spPr>
          <a:xfrm>
            <a:off x="1111590" y="200495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46</a:t>
            </a:r>
          </a:p>
        </p:txBody>
      </p:sp>
      <p:sp>
        <p:nvSpPr>
          <p:cNvPr id="11" name="Rectangle 2">
            <a:extLst>
              <a:ext uri="{FF2B5EF4-FFF2-40B4-BE49-F238E27FC236}">
                <a16:creationId xmlns:a16="http://schemas.microsoft.com/office/drawing/2014/main" id="{851C5806-C00B-4283-A0ED-4CC4A1E5F232}"/>
              </a:ext>
            </a:extLst>
          </p:cNvPr>
          <p:cNvSpPr/>
          <p:nvPr/>
        </p:nvSpPr>
        <p:spPr>
          <a:xfrm>
            <a:off x="1956444" y="463358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r>
            <a:endParaRPr lang="nl-BE" sz="2400" dirty="0">
              <a:solidFill>
                <a:schemeClr val="tx1"/>
              </a:solidFill>
            </a:endParaRPr>
          </a:p>
        </p:txBody>
      </p:sp>
      <p:sp>
        <p:nvSpPr>
          <p:cNvPr id="12" name="Rechthoek 9">
            <a:extLst>
              <a:ext uri="{FF2B5EF4-FFF2-40B4-BE49-F238E27FC236}">
                <a16:creationId xmlns:a16="http://schemas.microsoft.com/office/drawing/2014/main" id="{5FA93491-6125-4125-B36D-08B8E67616DC}"/>
              </a:ext>
            </a:extLst>
          </p:cNvPr>
          <p:cNvSpPr/>
          <p:nvPr/>
        </p:nvSpPr>
        <p:spPr>
          <a:xfrm>
            <a:off x="1111590" y="463358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a:t>
            </a:r>
          </a:p>
        </p:txBody>
      </p:sp>
      <p:pic>
        <p:nvPicPr>
          <p:cNvPr id="13" name="Picture 12" descr="A black and white image of the earth&#10;&#10;Description automatically generated with low confidence">
            <a:extLst>
              <a:ext uri="{FF2B5EF4-FFF2-40B4-BE49-F238E27FC236}">
                <a16:creationId xmlns:a16="http://schemas.microsoft.com/office/drawing/2014/main" id="{2DF68C3F-8037-426C-844B-3321ABAAF1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6893" y="2023622"/>
            <a:ext cx="3586907" cy="3586907"/>
          </a:xfrm>
          <a:prstGeom prst="rect">
            <a:avLst/>
          </a:prstGeom>
        </p:spPr>
      </p:pic>
    </p:spTree>
    <p:extLst>
      <p:ext uri="{BB962C8B-B14F-4D97-AF65-F5344CB8AC3E}">
        <p14:creationId xmlns:p14="http://schemas.microsoft.com/office/powerpoint/2010/main" val="421928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8733-0393-4655-AF9B-34744CE25B7C}"/>
              </a:ext>
            </a:extLst>
          </p:cNvPr>
          <p:cNvSpPr>
            <a:spLocks noGrp="1"/>
          </p:cNvSpPr>
          <p:nvPr>
            <p:ph type="title"/>
          </p:nvPr>
        </p:nvSpPr>
        <p:spPr/>
        <p:txBody>
          <a:bodyPr/>
          <a:lstStyle/>
          <a:p>
            <a:r>
              <a:rPr lang="en-US" dirty="0"/>
              <a:t>Session about your skills</a:t>
            </a:r>
            <a:endParaRPr lang="nl-BE" dirty="0"/>
          </a:p>
        </p:txBody>
      </p:sp>
      <p:sp>
        <p:nvSpPr>
          <p:cNvPr id="3" name="Content Placeholder 2">
            <a:extLst>
              <a:ext uri="{FF2B5EF4-FFF2-40B4-BE49-F238E27FC236}">
                <a16:creationId xmlns:a16="http://schemas.microsoft.com/office/drawing/2014/main" id="{30D21BE4-805C-4D14-A4BA-0590553785FD}"/>
              </a:ext>
            </a:extLst>
          </p:cNvPr>
          <p:cNvSpPr>
            <a:spLocks noGrp="1"/>
          </p:cNvSpPr>
          <p:nvPr>
            <p:ph idx="1"/>
          </p:nvPr>
        </p:nvSpPr>
        <p:spPr/>
        <p:txBody>
          <a:bodyPr>
            <a:normAutofit/>
          </a:bodyPr>
          <a:lstStyle/>
          <a:p>
            <a:pPr marL="342900" lvl="0" indent="-342900">
              <a:buFont typeface="Symbol" panose="05050102010706020507" pitchFamily="18" charset="2"/>
              <a:buChar char=""/>
            </a:pPr>
            <a:r>
              <a:rPr lang="nl-BE" dirty="0" err="1">
                <a:latin typeface="Calibri" panose="020F0502020204030204" pitchFamily="34" charset="0"/>
                <a:ea typeface="Times New Roman" panose="02020603050405020304" pitchFamily="18" charset="0"/>
              </a:rPr>
              <a:t>xxh</a:t>
            </a:r>
            <a:r>
              <a:rPr lang="nl-BE" dirty="0">
                <a:latin typeface="Calibri" panose="020F0502020204030204" pitchFamily="34" charset="0"/>
                <a:ea typeface="Times New Roman" panose="02020603050405020304" pitchFamily="18" charset="0"/>
              </a:rPr>
              <a:t> - xxh40 : Your skills</a:t>
            </a:r>
          </a:p>
          <a:p>
            <a:pPr marL="800100" lvl="1"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Research </a:t>
            </a:r>
            <a:r>
              <a:rPr lang="nl-BE" dirty="0" err="1">
                <a:latin typeface="Calibri" panose="020F0502020204030204" pitchFamily="34" charset="0"/>
                <a:ea typeface="Times New Roman" panose="02020603050405020304" pitchFamily="18" charset="0"/>
              </a:rPr>
              <a:t>about</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the</a:t>
            </a:r>
            <a:r>
              <a:rPr lang="nl-BE" dirty="0">
                <a:latin typeface="Calibri" panose="020F0502020204030204" pitchFamily="34" charset="0"/>
                <a:ea typeface="Times New Roman" panose="02020603050405020304" pitchFamily="18" charset="0"/>
              </a:rPr>
              <a:t> skills of </a:t>
            </a:r>
            <a:r>
              <a:rPr lang="nl-BE" dirty="0" err="1">
                <a:latin typeface="Calibri" panose="020F0502020204030204" pitchFamily="34" charset="0"/>
                <a:ea typeface="Times New Roman" panose="02020603050405020304" pitchFamily="18" charset="0"/>
              </a:rPr>
              <a:t>an</a:t>
            </a:r>
            <a:r>
              <a:rPr lang="nl-BE" dirty="0">
                <a:latin typeface="Calibri" panose="020F0502020204030204" pitchFamily="34" charset="0"/>
                <a:ea typeface="Times New Roman" panose="02020603050405020304" pitchFamily="18" charset="0"/>
              </a:rPr>
              <a:t> Arts student</a:t>
            </a:r>
          </a:p>
          <a:p>
            <a:pPr marL="800100" lvl="1" indent="-342900">
              <a:buFont typeface="Symbol" panose="05050102010706020507" pitchFamily="18" charset="2"/>
              <a:buChar char=""/>
            </a:pPr>
            <a:r>
              <a:rPr lang="nl-BE" dirty="0" err="1">
                <a:latin typeface="Calibri" panose="020F0502020204030204" pitchFamily="34" charset="0"/>
                <a:ea typeface="Times New Roman" panose="02020603050405020304" pitchFamily="18" charset="0"/>
              </a:rPr>
              <a:t>Explore</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your</a:t>
            </a:r>
            <a:r>
              <a:rPr lang="nl-BE" dirty="0">
                <a:latin typeface="Calibri" panose="020F0502020204030204" pitchFamily="34" charset="0"/>
                <a:ea typeface="Times New Roman" panose="02020603050405020304" pitchFamily="18" charset="0"/>
              </a:rPr>
              <a:t> skills profile</a:t>
            </a:r>
          </a:p>
          <a:p>
            <a:pPr marL="800100" lvl="1"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What does your personal skills profile </a:t>
            </a:r>
            <a:r>
              <a:rPr lang="nl-BE" dirty="0" err="1">
                <a:latin typeface="Calibri" panose="020F0502020204030204" pitchFamily="34" charset="0"/>
                <a:ea typeface="Times New Roman" panose="02020603050405020304" pitchFamily="18" charset="0"/>
              </a:rPr>
              <a:t>mean</a:t>
            </a:r>
            <a:r>
              <a:rPr lang="nl-BE" dirty="0">
                <a:latin typeface="Calibri" panose="020F0502020204030204" pitchFamily="34" charset="0"/>
                <a:ea typeface="Times New Roman" panose="02020603050405020304" pitchFamily="18" charset="0"/>
              </a:rPr>
              <a:t>?</a:t>
            </a:r>
          </a:p>
          <a:p>
            <a:pPr marL="342900"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xxh40 - xxh55: Break</a:t>
            </a:r>
          </a:p>
          <a:p>
            <a:pPr marL="342900" lvl="0"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xxh55 – xx+2h: </a:t>
            </a:r>
            <a:r>
              <a:rPr lang="nl-BE" dirty="0" err="1">
                <a:latin typeface="Calibri" panose="020F0502020204030204" pitchFamily="34" charset="0"/>
                <a:ea typeface="Times New Roman" panose="02020603050405020304" pitchFamily="18" charset="0"/>
              </a:rPr>
              <a:t>Activities</a:t>
            </a:r>
            <a:endParaRPr lang="nl-BE" dirty="0">
              <a:latin typeface="Calibri" panose="020F0502020204030204" pitchFamily="34" charset="0"/>
              <a:ea typeface="Times New Roman" panose="02020603050405020304" pitchFamily="18" charset="0"/>
            </a:endParaRPr>
          </a:p>
          <a:p>
            <a:pPr marL="800100" lvl="1"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Peer </a:t>
            </a:r>
            <a:r>
              <a:rPr lang="nl-BE" dirty="0" err="1">
                <a:latin typeface="Calibri" panose="020F0502020204030204" pitchFamily="34" charset="0"/>
                <a:ea typeface="Times New Roman" panose="02020603050405020304" pitchFamily="18" charset="0"/>
              </a:rPr>
              <a:t>reflection</a:t>
            </a:r>
            <a:endParaRPr lang="nl-BE" dirty="0">
              <a:latin typeface="Calibri" panose="020F0502020204030204" pitchFamily="34" charset="0"/>
              <a:ea typeface="Times New Roman" panose="02020603050405020304" pitchFamily="18" charset="0"/>
            </a:endParaRPr>
          </a:p>
          <a:p>
            <a:pPr marL="800100" lvl="1" indent="-342900">
              <a:buFont typeface="Symbol" panose="05050102010706020507" pitchFamily="18" charset="2"/>
              <a:buChar char=""/>
            </a:pPr>
            <a:r>
              <a:rPr lang="nl-BE" dirty="0">
                <a:latin typeface="Calibri" panose="020F0502020204030204" pitchFamily="34" charset="0"/>
                <a:ea typeface="Calibri" panose="020F0502020204030204" pitchFamily="34" charset="0"/>
              </a:rPr>
              <a:t>Collect </a:t>
            </a:r>
            <a:r>
              <a:rPr lang="nl-BE" dirty="0" err="1">
                <a:latin typeface="Calibri" panose="020F0502020204030204" pitchFamily="34" charset="0"/>
                <a:ea typeface="Calibri" panose="020F0502020204030204" pitchFamily="34" charset="0"/>
              </a:rPr>
              <a:t>your </a:t>
            </a:r>
            <a:r>
              <a:rPr lang="nl-BE" dirty="0">
                <a:latin typeface="Calibri" panose="020F0502020204030204" pitchFamily="34" charset="0"/>
                <a:ea typeface="Calibri" panose="020F0502020204030204" pitchFamily="34" charset="0"/>
              </a:rPr>
              <a:t>statements</a:t>
            </a:r>
          </a:p>
          <a:p>
            <a:pPr marL="0" indent="0">
              <a:buNone/>
            </a:pPr>
            <a:endParaRPr lang="nl-BE" dirty="0"/>
          </a:p>
        </p:txBody>
      </p:sp>
    </p:spTree>
    <p:extLst>
      <p:ext uri="{BB962C8B-B14F-4D97-AF65-F5344CB8AC3E}">
        <p14:creationId xmlns:p14="http://schemas.microsoft.com/office/powerpoint/2010/main" val="1617251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5E4036-BC51-DACB-8505-DDF78D4CD02F}"/>
              </a:ext>
            </a:extLst>
          </p:cNvPr>
          <p:cNvSpPr/>
          <p:nvPr/>
        </p:nvSpPr>
        <p:spPr>
          <a:xfrm>
            <a:off x="304499" y="6053360"/>
            <a:ext cx="11582995" cy="8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www.assethproject.eu</a:t>
            </a:r>
            <a:endParaRPr lang="nl-BE" dirty="0"/>
          </a:p>
        </p:txBody>
      </p:sp>
      <p:sp>
        <p:nvSpPr>
          <p:cNvPr id="2" name="Title 1"/>
          <p:cNvSpPr>
            <a:spLocks noGrp="1"/>
          </p:cNvSpPr>
          <p:nvPr>
            <p:ph type="title"/>
          </p:nvPr>
        </p:nvSpPr>
        <p:spPr/>
        <p:txBody>
          <a:bodyPr/>
          <a:lstStyle/>
          <a:p>
            <a:r>
              <a:rPr lang="en-US" b="1" dirty="0"/>
              <a:t>www.assethproject.eu</a:t>
            </a:r>
            <a:endParaRPr lang="nl-BE" b="1" dirty="0"/>
          </a:p>
        </p:txBody>
      </p:sp>
      <p:sp>
        <p:nvSpPr>
          <p:cNvPr id="3" name="Rectangle: Rounded Corners 2">
            <a:extLst>
              <a:ext uri="{FF2B5EF4-FFF2-40B4-BE49-F238E27FC236}">
                <a16:creationId xmlns:a16="http://schemas.microsoft.com/office/drawing/2014/main" id="{9A64FBEE-5404-8E4D-87DF-1CC5716E4A28}"/>
              </a:ext>
            </a:extLst>
          </p:cNvPr>
          <p:cNvSpPr/>
          <p:nvPr/>
        </p:nvSpPr>
        <p:spPr>
          <a:xfrm>
            <a:off x="8465239" y="313047"/>
            <a:ext cx="3480526" cy="9767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 ISCED </a:t>
            </a:r>
            <a:r>
              <a:rPr lang="en-US" sz="1600" dirty="0" err="1"/>
              <a:t>group </a:t>
            </a:r>
            <a:r>
              <a:rPr lang="en-US" sz="1600" dirty="0"/>
              <a:t>22, </a:t>
            </a:r>
            <a:r>
              <a:rPr lang="en-US" sz="1600" dirty="0" err="1"/>
              <a:t>including history</a:t>
            </a:r>
            <a:r>
              <a:rPr lang="en-US" sz="1600" dirty="0"/>
              <a:t>, </a:t>
            </a:r>
            <a:r>
              <a:rPr lang="en-US" sz="1600" dirty="0" err="1"/>
              <a:t>archaeology</a:t>
            </a:r>
            <a:r>
              <a:rPr lang="en-US" sz="1600" dirty="0"/>
              <a:t>, art, musicology, </a:t>
            </a:r>
            <a:r>
              <a:rPr lang="en-US" sz="1600" dirty="0" err="1"/>
              <a:t>linguistics</a:t>
            </a:r>
            <a:r>
              <a:rPr lang="en-US" sz="1600" dirty="0"/>
              <a:t>, </a:t>
            </a:r>
            <a:r>
              <a:rPr lang="en-US" sz="1600" dirty="0" err="1"/>
              <a:t>literature</a:t>
            </a:r>
            <a:r>
              <a:rPr lang="en-US" sz="1600" dirty="0"/>
              <a:t>, </a:t>
            </a:r>
            <a:r>
              <a:rPr lang="en-US" sz="1600" dirty="0" err="1"/>
              <a:t>religion and philosophy</a:t>
            </a:r>
            <a:endParaRPr lang="nl-BE" sz="1600" dirty="0"/>
          </a:p>
        </p:txBody>
      </p:sp>
      <p:pic>
        <p:nvPicPr>
          <p:cNvPr id="7" name="Picture 6" descr="A picture containing timeline&#10;&#10;Description automatically generated">
            <a:extLst>
              <a:ext uri="{FF2B5EF4-FFF2-40B4-BE49-F238E27FC236}">
                <a16:creationId xmlns:a16="http://schemas.microsoft.com/office/drawing/2014/main" id="{104587F9-988C-9F5E-A276-FDA795CE0868}"/>
              </a:ext>
            </a:extLst>
          </p:cNvPr>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644200" y="1742766"/>
            <a:ext cx="10338331" cy="2814452"/>
          </a:xfrm>
          <a:prstGeom prst="rect">
            <a:avLst/>
          </a:prstGeom>
        </p:spPr>
      </p:pic>
      <p:pic>
        <p:nvPicPr>
          <p:cNvPr id="9" name="Picture 8" descr="A picture containing timeline&#10;&#10;Description automatically generated">
            <a:extLst>
              <a:ext uri="{FF2B5EF4-FFF2-40B4-BE49-F238E27FC236}">
                <a16:creationId xmlns:a16="http://schemas.microsoft.com/office/drawing/2014/main" id="{6ACEF045-2B32-63AC-1829-3CB857C96EAD}"/>
              </a:ext>
            </a:extLst>
          </p:cNvPr>
          <p:cNvPicPr>
            <a:picLocks noChangeAspect="1"/>
          </p:cNvPicPr>
          <p:nvPr/>
        </p:nvPicPr>
        <p:blipFill rotWithShape="1">
          <a:blip r:embed="rId3">
            <a:extLst>
              <a:ext uri="{28A0092B-C50C-407E-A947-70E740481C1C}">
                <a14:useLocalDpi xmlns:a14="http://schemas.microsoft.com/office/drawing/2010/main" val="0"/>
              </a:ext>
            </a:extLst>
          </a:blip>
          <a:srcRect t="71790"/>
          <a:stretch/>
        </p:blipFill>
        <p:spPr>
          <a:xfrm>
            <a:off x="644199" y="4609296"/>
            <a:ext cx="10338331" cy="1528118"/>
          </a:xfrm>
          <a:prstGeom prst="rect">
            <a:avLst/>
          </a:prstGeom>
        </p:spPr>
      </p:pic>
    </p:spTree>
    <p:extLst>
      <p:ext uri="{BB962C8B-B14F-4D97-AF65-F5344CB8AC3E}">
        <p14:creationId xmlns:p14="http://schemas.microsoft.com/office/powerpoint/2010/main" val="112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AB77-B97A-4C19-FC02-FA5FE9C9FBAD}"/>
              </a:ext>
            </a:extLst>
          </p:cNvPr>
          <p:cNvSpPr>
            <a:spLocks noGrp="1"/>
          </p:cNvSpPr>
          <p:nvPr>
            <p:ph type="title"/>
          </p:nvPr>
        </p:nvSpPr>
        <p:spPr/>
        <p:txBody>
          <a:bodyPr/>
          <a:lstStyle/>
          <a:p>
            <a:r>
              <a:rPr lang="en-US" b="1" dirty="0"/>
              <a:t>www.assethproject.eu</a:t>
            </a:r>
            <a:endParaRPr lang="nl-BE" dirty="0"/>
          </a:p>
        </p:txBody>
      </p:sp>
      <p:pic>
        <p:nvPicPr>
          <p:cNvPr id="7" name="Content Placeholder 6" descr="Graphical user interface, application&#10;&#10;Description automatically generated">
            <a:extLst>
              <a:ext uri="{FF2B5EF4-FFF2-40B4-BE49-F238E27FC236}">
                <a16:creationId xmlns:a16="http://schemas.microsoft.com/office/drawing/2014/main" id="{D96188B7-3456-EB8B-BF74-FD38381D6E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636" y="1825625"/>
            <a:ext cx="8126727" cy="3670300"/>
          </a:xfrm>
        </p:spPr>
      </p:pic>
    </p:spTree>
    <p:extLst>
      <p:ext uri="{BB962C8B-B14F-4D97-AF65-F5344CB8AC3E}">
        <p14:creationId xmlns:p14="http://schemas.microsoft.com/office/powerpoint/2010/main" val="1003396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8733-0393-4655-AF9B-34744CE25B7C}"/>
              </a:ext>
            </a:extLst>
          </p:cNvPr>
          <p:cNvSpPr>
            <a:spLocks noGrp="1"/>
          </p:cNvSpPr>
          <p:nvPr>
            <p:ph type="title"/>
          </p:nvPr>
        </p:nvSpPr>
        <p:spPr/>
        <p:txBody>
          <a:bodyPr/>
          <a:lstStyle/>
          <a:p>
            <a:r>
              <a:rPr lang="en-US" dirty="0"/>
              <a:t>H-You: Humanities Explorer</a:t>
            </a:r>
            <a:endParaRPr lang="nl-BE" dirty="0"/>
          </a:p>
        </p:txBody>
      </p:sp>
      <p:sp>
        <p:nvSpPr>
          <p:cNvPr id="3" name="Content Placeholder 2">
            <a:extLst>
              <a:ext uri="{FF2B5EF4-FFF2-40B4-BE49-F238E27FC236}">
                <a16:creationId xmlns:a16="http://schemas.microsoft.com/office/drawing/2014/main" id="{30D21BE4-805C-4D14-A4BA-0590553785FD}"/>
              </a:ext>
            </a:extLst>
          </p:cNvPr>
          <p:cNvSpPr>
            <a:spLocks noGrp="1"/>
          </p:cNvSpPr>
          <p:nvPr>
            <p:ph idx="1"/>
          </p:nvPr>
        </p:nvSpPr>
        <p:spPr/>
        <p:txBody>
          <a:bodyPr>
            <a:normAutofit/>
          </a:bodyPr>
          <a:lstStyle/>
          <a:p>
            <a:pPr marL="342900"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Tool to prepare you for the job market, with a focus on skills</a:t>
            </a:r>
          </a:p>
          <a:p>
            <a:pPr marL="342900" indent="-342900">
              <a:buFont typeface="Symbol" panose="05050102010706020507" pitchFamily="18" charset="2"/>
              <a:buChar char=""/>
            </a:pPr>
            <a:r>
              <a:rPr lang="nl-BE" dirty="0" err="1">
                <a:latin typeface="Calibri" panose="020F0502020204030204" pitchFamily="34" charset="0"/>
                <a:ea typeface="Times New Roman" panose="02020603050405020304" pitchFamily="18" charset="0"/>
              </a:rPr>
              <a:t>Activities</a:t>
            </a:r>
            <a:r>
              <a:rPr lang="nl-BE" dirty="0">
                <a:latin typeface="Calibri" panose="020F0502020204030204" pitchFamily="34" charset="0"/>
                <a:ea typeface="Times New Roman" panose="02020603050405020304" pitchFamily="18" charset="0"/>
              </a:rPr>
              <a:t> &gt; </a:t>
            </a:r>
            <a:r>
              <a:rPr lang="nl-BE" dirty="0" err="1">
                <a:latin typeface="Calibri" panose="020F0502020204030204" pitchFamily="34" charset="0"/>
                <a:ea typeface="Times New Roman" panose="02020603050405020304" pitchFamily="18" charset="0"/>
              </a:rPr>
              <a:t>Explore</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your</a:t>
            </a:r>
            <a:r>
              <a:rPr lang="nl-BE" dirty="0">
                <a:latin typeface="Calibri" panose="020F0502020204030204" pitchFamily="34" charset="0"/>
                <a:ea typeface="Times New Roman" panose="02020603050405020304" pitchFamily="18" charset="0"/>
              </a:rPr>
              <a:t> Humanities profile</a:t>
            </a:r>
          </a:p>
          <a:p>
            <a:pPr marL="800100" lvl="1"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Your personal profile</a:t>
            </a:r>
          </a:p>
          <a:p>
            <a:pPr marL="800100" lvl="1" indent="-342900">
              <a:buFont typeface="Symbol" panose="05050102010706020507" pitchFamily="18" charset="2"/>
              <a:buChar char=""/>
            </a:pPr>
            <a:r>
              <a:rPr lang="nl-BE" dirty="0">
                <a:latin typeface="Calibri" panose="020F0502020204030204" pitchFamily="34" charset="0"/>
                <a:cs typeface="Calibri" panose="020F0502020204030204" pitchFamily="34" charset="0"/>
              </a:rPr>
              <a:t>Discover what traits, talents and skills set you apart from </a:t>
            </a:r>
            <a:r>
              <a:rPr lang="nl-BE" dirty="0" err="1">
                <a:latin typeface="Calibri" panose="020F0502020204030204" pitchFamily="34" charset="0"/>
                <a:cs typeface="Calibri" panose="020F0502020204030204" pitchFamily="34" charset="0"/>
              </a:rPr>
              <a:t>other</a:t>
            </a:r>
            <a:r>
              <a:rPr lang="nl-BE" dirty="0">
                <a:latin typeface="Calibri" panose="020F0502020204030204" pitchFamily="34" charset="0"/>
                <a:cs typeface="Calibri" panose="020F0502020204030204" pitchFamily="34" charset="0"/>
              </a:rPr>
              <a:t> Arts students. </a:t>
            </a:r>
          </a:p>
          <a:p>
            <a:pPr marL="0" indent="0">
              <a:buNone/>
            </a:pPr>
            <a:endParaRPr lang="nl-BE" dirty="0"/>
          </a:p>
        </p:txBody>
      </p:sp>
    </p:spTree>
    <p:extLst>
      <p:ext uri="{BB962C8B-B14F-4D97-AF65-F5344CB8AC3E}">
        <p14:creationId xmlns:p14="http://schemas.microsoft.com/office/powerpoint/2010/main" val="399825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8733-0393-4655-AF9B-34744CE25B7C}"/>
              </a:ext>
            </a:extLst>
          </p:cNvPr>
          <p:cNvSpPr>
            <a:spLocks noGrp="1"/>
          </p:cNvSpPr>
          <p:nvPr>
            <p:ph type="title"/>
          </p:nvPr>
        </p:nvSpPr>
        <p:spPr/>
        <p:txBody>
          <a:bodyPr/>
          <a:lstStyle/>
          <a:p>
            <a:r>
              <a:rPr lang="en-US" dirty="0" err="1"/>
              <a:t>Why</a:t>
            </a:r>
            <a:r>
              <a:rPr lang="en-US" dirty="0"/>
              <a:t>?</a:t>
            </a:r>
            <a:endParaRPr lang="nl-BE" dirty="0"/>
          </a:p>
        </p:txBody>
      </p:sp>
      <p:sp>
        <p:nvSpPr>
          <p:cNvPr id="3" name="Content Placeholder 2">
            <a:extLst>
              <a:ext uri="{FF2B5EF4-FFF2-40B4-BE49-F238E27FC236}">
                <a16:creationId xmlns:a16="http://schemas.microsoft.com/office/drawing/2014/main" id="{30D21BE4-805C-4D14-A4BA-0590553785FD}"/>
              </a:ext>
            </a:extLst>
          </p:cNvPr>
          <p:cNvSpPr>
            <a:spLocks noGrp="1"/>
          </p:cNvSpPr>
          <p:nvPr>
            <p:ph idx="1"/>
          </p:nvPr>
        </p:nvSpPr>
        <p:spPr/>
        <p:txBody>
          <a:bodyPr>
            <a:normAutofit/>
          </a:bodyPr>
          <a:lstStyle/>
          <a:p>
            <a:pPr marL="342900"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Meets a </a:t>
            </a:r>
            <a:r>
              <a:rPr lang="nl-BE" dirty="0" err="1">
                <a:latin typeface="Calibri" panose="020F0502020204030204" pitchFamily="34" charset="0"/>
                <a:ea typeface="Times New Roman" panose="02020603050405020304" pitchFamily="18" charset="0"/>
              </a:rPr>
              <a:t>need</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for</a:t>
            </a:r>
            <a:r>
              <a:rPr lang="nl-BE" dirty="0">
                <a:latin typeface="Calibri" panose="020F0502020204030204" pitchFamily="34" charset="0"/>
                <a:ea typeface="Times New Roman" panose="02020603050405020304" pitchFamily="18" charset="0"/>
              </a:rPr>
              <a:t>:</a:t>
            </a:r>
          </a:p>
          <a:p>
            <a:pPr marL="800100" lvl="1" indent="-342900">
              <a:buFont typeface="Symbol" panose="05050102010706020507" pitchFamily="18" charset="2"/>
              <a:buChar char=""/>
            </a:pPr>
            <a:r>
              <a:rPr lang="nl-BE" b="1" dirty="0">
                <a:latin typeface="Calibri" panose="020F0502020204030204" pitchFamily="34" charset="0"/>
                <a:ea typeface="Times New Roman" panose="02020603050405020304" pitchFamily="18" charset="0"/>
              </a:rPr>
              <a:t>HR professionals</a:t>
            </a:r>
            <a:r>
              <a:rPr lang="nl-BE" dirty="0">
                <a:latin typeface="Calibri" panose="020F0502020204030204" pitchFamily="34" charset="0"/>
                <a:ea typeface="Times New Roman" panose="02020603050405020304" pitchFamily="18" charset="0"/>
              </a:rPr>
              <a:t>: Arts profile is sought-after and future-oriented, but (self-)awareness is often lacking </a:t>
            </a:r>
          </a:p>
          <a:p>
            <a:pPr marL="800100" lvl="1" indent="-342900">
              <a:buFont typeface="Symbol" panose="05050102010706020507" pitchFamily="18" charset="2"/>
              <a:buChar char=""/>
            </a:pPr>
            <a:r>
              <a:rPr lang="nl-BE" b="1" dirty="0">
                <a:latin typeface="Calibri" panose="020F0502020204030204" pitchFamily="34" charset="0"/>
                <a:ea typeface="Times New Roman" panose="02020603050405020304" pitchFamily="18" charset="0"/>
              </a:rPr>
              <a:t>Students </a:t>
            </a:r>
            <a:r>
              <a:rPr lang="nl-BE" dirty="0">
                <a:latin typeface="Calibri" panose="020F0502020204030204" pitchFamily="34" charset="0"/>
                <a:ea typeface="Times New Roman" panose="02020603050405020304" pitchFamily="18" charset="0"/>
              </a:rPr>
              <a:t>themselves indicate that they lack the "language" to express what they feel strongly about </a:t>
            </a:r>
          </a:p>
          <a:p>
            <a:pPr marL="342900"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Awareness leads to communication about your skills in a detailed way</a:t>
            </a:r>
          </a:p>
          <a:p>
            <a:pPr marL="800100" lvl="1"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More than "critical thinking" and "good with texts"!</a:t>
            </a:r>
          </a:p>
          <a:p>
            <a:pPr marL="800100" lvl="1"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The ideal preparation for interviews and job interviews</a:t>
            </a:r>
          </a:p>
          <a:p>
            <a:pPr marL="0" indent="0">
              <a:buNone/>
            </a:pPr>
            <a:endParaRPr lang="nl-BE" dirty="0"/>
          </a:p>
        </p:txBody>
      </p:sp>
    </p:spTree>
    <p:extLst>
      <p:ext uri="{BB962C8B-B14F-4D97-AF65-F5344CB8AC3E}">
        <p14:creationId xmlns:p14="http://schemas.microsoft.com/office/powerpoint/2010/main" val="1808185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5E4036-BC51-DACB-8505-DDF78D4CD02F}"/>
              </a:ext>
            </a:extLst>
          </p:cNvPr>
          <p:cNvSpPr/>
          <p:nvPr/>
        </p:nvSpPr>
        <p:spPr>
          <a:xfrm>
            <a:off x="304499" y="6053360"/>
            <a:ext cx="11582995" cy="8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www.assethproject.eu</a:t>
            </a:r>
            <a:endParaRPr lang="nl-BE" dirty="0"/>
          </a:p>
        </p:txBody>
      </p:sp>
      <p:sp>
        <p:nvSpPr>
          <p:cNvPr id="2" name="Title 1"/>
          <p:cNvSpPr>
            <a:spLocks noGrp="1"/>
          </p:cNvSpPr>
          <p:nvPr>
            <p:ph type="title"/>
          </p:nvPr>
        </p:nvSpPr>
        <p:spPr/>
        <p:txBody>
          <a:bodyPr/>
          <a:lstStyle/>
          <a:p>
            <a:r>
              <a:rPr lang="en-US" b="1" dirty="0"/>
              <a:t>www.assethproject.eu</a:t>
            </a:r>
            <a:endParaRPr lang="nl-BE" b="1" dirty="0"/>
          </a:p>
        </p:txBody>
      </p:sp>
      <p:pic>
        <p:nvPicPr>
          <p:cNvPr id="4" name="Picture 3" descr="Graphical user interface, website&#10;&#10;Description automatically generated">
            <a:extLst>
              <a:ext uri="{FF2B5EF4-FFF2-40B4-BE49-F238E27FC236}">
                <a16:creationId xmlns:a16="http://schemas.microsoft.com/office/drawing/2014/main" id="{7A2FC994-105A-0C74-8076-DBD6BCC92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76" y="1571251"/>
            <a:ext cx="11475040" cy="5874052"/>
          </a:xfrm>
          <a:prstGeom prst="rect">
            <a:avLst/>
          </a:prstGeom>
        </p:spPr>
      </p:pic>
    </p:spTree>
    <p:extLst>
      <p:ext uri="{BB962C8B-B14F-4D97-AF65-F5344CB8AC3E}">
        <p14:creationId xmlns:p14="http://schemas.microsoft.com/office/powerpoint/2010/main" val="373159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EE72-86DD-E217-403A-0E183FDB157A}"/>
              </a:ext>
            </a:extLst>
          </p:cNvPr>
          <p:cNvSpPr>
            <a:spLocks noGrp="1"/>
          </p:cNvSpPr>
          <p:nvPr>
            <p:ph type="title"/>
          </p:nvPr>
        </p:nvSpPr>
        <p:spPr/>
        <p:txBody>
          <a:bodyPr/>
          <a:lstStyle/>
          <a:p>
            <a:r>
              <a:rPr lang="en-US" dirty="0"/>
              <a:t>H-You: Humanities Explorer</a:t>
            </a:r>
            <a:endParaRPr lang="nl-BE" dirty="0"/>
          </a:p>
        </p:txBody>
      </p:sp>
      <p:pic>
        <p:nvPicPr>
          <p:cNvPr id="6" name="Picture 5" descr="Graphical user interface, website&#10;&#10;Description automatically generated">
            <a:extLst>
              <a:ext uri="{FF2B5EF4-FFF2-40B4-BE49-F238E27FC236}">
                <a16:creationId xmlns:a16="http://schemas.microsoft.com/office/drawing/2014/main" id="{C848DBD7-2AE5-5969-2A4D-92E88A015EAB}"/>
              </a:ext>
            </a:extLst>
          </p:cNvPr>
          <p:cNvPicPr>
            <a:picLocks noChangeAspect="1"/>
          </p:cNvPicPr>
          <p:nvPr/>
        </p:nvPicPr>
        <p:blipFill rotWithShape="1">
          <a:blip r:embed="rId3">
            <a:extLst>
              <a:ext uri="{28A0092B-C50C-407E-A947-70E740481C1C}">
                <a14:useLocalDpi xmlns:a14="http://schemas.microsoft.com/office/drawing/2010/main" val="0"/>
              </a:ext>
            </a:extLst>
          </a:blip>
          <a:srcRect b="93326"/>
          <a:stretch/>
        </p:blipFill>
        <p:spPr>
          <a:xfrm>
            <a:off x="358480" y="1894241"/>
            <a:ext cx="11475040" cy="392019"/>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7668045E-DD98-4994-D532-CBEA83E5B191}"/>
              </a:ext>
            </a:extLst>
          </p:cNvPr>
          <p:cNvPicPr>
            <a:picLocks noChangeAspect="1"/>
          </p:cNvPicPr>
          <p:nvPr/>
        </p:nvPicPr>
        <p:blipFill rotWithShape="1">
          <a:blip r:embed="rId3">
            <a:extLst>
              <a:ext uri="{28A0092B-C50C-407E-A947-70E740481C1C}">
                <a14:useLocalDpi xmlns:a14="http://schemas.microsoft.com/office/drawing/2010/main" val="0"/>
              </a:ext>
            </a:extLst>
          </a:blip>
          <a:srcRect t="54290"/>
          <a:stretch/>
        </p:blipFill>
        <p:spPr>
          <a:xfrm>
            <a:off x="358480" y="2286260"/>
            <a:ext cx="11475040" cy="2685044"/>
          </a:xfrm>
          <a:prstGeom prst="rect">
            <a:avLst/>
          </a:prstGeom>
        </p:spPr>
      </p:pic>
      <p:sp>
        <p:nvSpPr>
          <p:cNvPr id="10" name="Rectangle 9">
            <a:extLst>
              <a:ext uri="{FF2B5EF4-FFF2-40B4-BE49-F238E27FC236}">
                <a16:creationId xmlns:a16="http://schemas.microsoft.com/office/drawing/2014/main" id="{F23FBB96-9BE4-E6A7-D476-8598D06001A8}"/>
              </a:ext>
            </a:extLst>
          </p:cNvPr>
          <p:cNvSpPr/>
          <p:nvPr/>
        </p:nvSpPr>
        <p:spPr>
          <a:xfrm>
            <a:off x="5467288" y="4209288"/>
            <a:ext cx="4254936" cy="103301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dirty="0"/>
          </a:p>
        </p:txBody>
      </p:sp>
    </p:spTree>
    <p:extLst>
      <p:ext uri="{BB962C8B-B14F-4D97-AF65-F5344CB8AC3E}">
        <p14:creationId xmlns:p14="http://schemas.microsoft.com/office/powerpoint/2010/main" val="290762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EE72-86DD-E217-403A-0E183FDB157A}"/>
              </a:ext>
            </a:extLst>
          </p:cNvPr>
          <p:cNvSpPr>
            <a:spLocks noGrp="1"/>
          </p:cNvSpPr>
          <p:nvPr>
            <p:ph type="title"/>
          </p:nvPr>
        </p:nvSpPr>
        <p:spPr/>
        <p:txBody>
          <a:bodyPr/>
          <a:lstStyle/>
          <a:p>
            <a:r>
              <a:rPr lang="en-US" dirty="0"/>
              <a:t>H-You: Humanities Explorer</a:t>
            </a:r>
            <a:endParaRPr lang="nl-BE" dirty="0"/>
          </a:p>
        </p:txBody>
      </p:sp>
      <p:pic>
        <p:nvPicPr>
          <p:cNvPr id="5" name="Content Placeholder 4" descr="Graphical user interface, text, application&#10;&#10;Description automatically generated">
            <a:extLst>
              <a:ext uri="{FF2B5EF4-FFF2-40B4-BE49-F238E27FC236}">
                <a16:creationId xmlns:a16="http://schemas.microsoft.com/office/drawing/2014/main" id="{ABE2A06F-ED5C-0238-FDD9-214AB3655A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6471" y="1847659"/>
            <a:ext cx="5039058" cy="3670300"/>
          </a:xfrm>
        </p:spPr>
      </p:pic>
      <p:sp>
        <p:nvSpPr>
          <p:cNvPr id="4" name="Rectangle 3">
            <a:extLst>
              <a:ext uri="{FF2B5EF4-FFF2-40B4-BE49-F238E27FC236}">
                <a16:creationId xmlns:a16="http://schemas.microsoft.com/office/drawing/2014/main" id="{9AA62ADD-5421-F8DE-2161-0DF6CCB155E0}"/>
              </a:ext>
            </a:extLst>
          </p:cNvPr>
          <p:cNvSpPr/>
          <p:nvPr/>
        </p:nvSpPr>
        <p:spPr>
          <a:xfrm>
            <a:off x="3603365" y="3216925"/>
            <a:ext cx="2435066" cy="104660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1801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8733-0393-4655-AF9B-34744CE25B7C}"/>
              </a:ext>
            </a:extLst>
          </p:cNvPr>
          <p:cNvSpPr>
            <a:spLocks noGrp="1"/>
          </p:cNvSpPr>
          <p:nvPr>
            <p:ph type="title"/>
          </p:nvPr>
        </p:nvSpPr>
        <p:spPr/>
        <p:txBody>
          <a:bodyPr/>
          <a:lstStyle/>
          <a:p>
            <a:r>
              <a:rPr lang="en-US" dirty="0"/>
              <a:t>What </a:t>
            </a:r>
            <a:r>
              <a:rPr lang="en-US" dirty="0" err="1"/>
              <a:t>does </a:t>
            </a:r>
            <a:r>
              <a:rPr lang="en-US" dirty="0"/>
              <a:t>the </a:t>
            </a:r>
            <a:r>
              <a:rPr lang="en-US" dirty="0" err="1"/>
              <a:t>result mean</a:t>
            </a:r>
            <a:r>
              <a:rPr lang="en-US" dirty="0"/>
              <a:t>?</a:t>
            </a:r>
            <a:endParaRPr lang="nl-BE" dirty="0"/>
          </a:p>
        </p:txBody>
      </p:sp>
      <p:sp>
        <p:nvSpPr>
          <p:cNvPr id="3" name="Content Placeholder 2">
            <a:extLst>
              <a:ext uri="{FF2B5EF4-FFF2-40B4-BE49-F238E27FC236}">
                <a16:creationId xmlns:a16="http://schemas.microsoft.com/office/drawing/2014/main" id="{30D21BE4-805C-4D14-A4BA-0590553785FD}"/>
              </a:ext>
            </a:extLst>
          </p:cNvPr>
          <p:cNvSpPr>
            <a:spLocks noGrp="1"/>
          </p:cNvSpPr>
          <p:nvPr>
            <p:ph idx="1"/>
          </p:nvPr>
        </p:nvSpPr>
        <p:spPr/>
        <p:txBody>
          <a:bodyPr>
            <a:normAutofit fontScale="92500" lnSpcReduction="10000"/>
          </a:bodyPr>
          <a:lstStyle/>
          <a:p>
            <a:pPr marL="342900" indent="-342900">
              <a:buFont typeface="Symbol" panose="05050102010706020507" pitchFamily="18" charset="2"/>
              <a:buChar char=""/>
            </a:pPr>
            <a:r>
              <a:rPr lang="nl-BE" dirty="0" err="1">
                <a:latin typeface="Calibri" panose="020F0502020204030204" pitchFamily="34" charset="0"/>
                <a:ea typeface="Times New Roman" panose="02020603050405020304" pitchFamily="18" charset="0"/>
              </a:rPr>
              <a:t>Core areas</a:t>
            </a:r>
            <a:endParaRPr lang="nl-BE" dirty="0">
              <a:latin typeface="Calibri" panose="020F0502020204030204" pitchFamily="34" charset="0"/>
              <a:ea typeface="Times New Roman" panose="02020603050405020304" pitchFamily="18" charset="0"/>
            </a:endParaRPr>
          </a:p>
          <a:p>
            <a:pPr lvl="1">
              <a:lnSpc>
                <a:spcPct val="100000"/>
              </a:lnSpc>
              <a:spcAft>
                <a:spcPts val="8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Showcase these on </a:t>
            </a:r>
            <a:r>
              <a:rPr lang="nl-BE"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nl-BE" sz="2400" dirty="0">
                <a:effectLst/>
                <a:latin typeface="Calibri" panose="020F0502020204030204" pitchFamily="34" charset="0"/>
                <a:ea typeface="Calibri" panose="020F0502020204030204" pitchFamily="34" charset="0"/>
                <a:cs typeface="Times New Roman" panose="02020603050405020304" pitchFamily="18" charset="0"/>
              </a:rPr>
              <a:t> job market. These are the skills you can highlight!</a:t>
            </a:r>
          </a:p>
          <a:p>
            <a:pPr lvl="1">
              <a:lnSpc>
                <a:spcPct val="100000"/>
              </a:lnSpc>
              <a:spcAft>
                <a:spcPts val="8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Definitely keep developing that skill so that you really become an expert at it. </a:t>
            </a:r>
            <a:endParaRPr lang="nl-BE" dirty="0">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Development </a:t>
            </a:r>
            <a:r>
              <a:rPr lang="nl-BE" dirty="0" err="1">
                <a:latin typeface="Calibri" panose="020F0502020204030204" pitchFamily="34" charset="0"/>
                <a:ea typeface="Times New Roman" panose="02020603050405020304" pitchFamily="18" charset="0"/>
              </a:rPr>
              <a:t>areas</a:t>
            </a:r>
            <a:endParaRPr lang="nl-BE" dirty="0">
              <a:latin typeface="Calibri" panose="020F0502020204030204" pitchFamily="34" charset="0"/>
              <a:ea typeface="Times New Roman" panose="02020603050405020304" pitchFamily="18" charset="0"/>
            </a:endParaRPr>
          </a:p>
          <a:p>
            <a:pPr lvl="1">
              <a:lnSpc>
                <a:spcPct val="100000"/>
              </a:lnSpc>
              <a:spcAft>
                <a:spcPts val="8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Still room to develop further</a:t>
            </a:r>
          </a:p>
          <a:p>
            <a:pPr lvl="1">
              <a:lnSpc>
                <a:spcPct val="100000"/>
              </a:lnSpc>
              <a:spcAft>
                <a:spcPts val="8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Think about it the next time you have to choose a particular subject, major or hobby. </a:t>
            </a:r>
          </a:p>
          <a:p>
            <a:pPr lvl="1">
              <a:lnSpc>
                <a:spcPct val="100000"/>
              </a:lnSpc>
              <a:spcAft>
                <a:spcPts val="8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You can't </a:t>
            </a:r>
            <a:r>
              <a:rPr lang="nl-BE" sz="2400" dirty="0" err="1">
                <a:effectLst/>
                <a:latin typeface="Calibri" panose="020F0502020204030204" pitchFamily="34" charset="0"/>
                <a:ea typeface="Calibri" panose="020F0502020204030204" pitchFamily="34" charset="0"/>
                <a:cs typeface="Times New Roman" panose="02020603050405020304" pitchFamily="18" charset="0"/>
              </a:rPr>
              <a:t>be</a:t>
            </a:r>
            <a:r>
              <a:rPr lang="nl-BE" sz="2400" dirty="0">
                <a:effectLst/>
                <a:latin typeface="Calibri" panose="020F0502020204030204" pitchFamily="34" charset="0"/>
                <a:ea typeface="Calibri" panose="020F0502020204030204" pitchFamily="34" charset="0"/>
                <a:cs typeface="Times New Roman" panose="02020603050405020304" pitchFamily="18" charset="0"/>
              </a:rPr>
              <a:t> </a:t>
            </a:r>
            <a:r>
              <a:rPr lang="nl-BE" sz="2400" dirty="0" err="1">
                <a:effectLst/>
                <a:latin typeface="Calibri" panose="020F0502020204030204" pitchFamily="34" charset="0"/>
                <a:ea typeface="Calibri" panose="020F0502020204030204" pitchFamily="34" charset="0"/>
                <a:cs typeface="Times New Roman" panose="02020603050405020304" pitchFamily="18" charset="0"/>
              </a:rPr>
              <a:t>good</a:t>
            </a:r>
            <a:r>
              <a:rPr lang="nl-BE" sz="2400" dirty="0">
                <a:effectLst/>
                <a:latin typeface="Calibri" panose="020F0502020204030204" pitchFamily="34" charset="0"/>
                <a:ea typeface="Calibri" panose="020F0502020204030204" pitchFamily="34" charset="0"/>
                <a:cs typeface="Times New Roman" panose="02020603050405020304" pitchFamily="18" charset="0"/>
              </a:rPr>
              <a:t> at everything! Don't just focus on the lower scores and don't be discouraged by them. </a:t>
            </a:r>
          </a:p>
          <a:p>
            <a:pPr marL="800100" lvl="1" indent="-342900">
              <a:buFont typeface="Symbol" panose="05050102010706020507" pitchFamily="18" charset="2"/>
              <a:buChar char=""/>
            </a:pPr>
            <a:endParaRPr lang="nl-BE" dirty="0">
              <a:latin typeface="Calibri" panose="020F0502020204030204" pitchFamily="34" charset="0"/>
              <a:ea typeface="Times New Roman" panose="02020603050405020304" pitchFamily="18" charset="0"/>
            </a:endParaRPr>
          </a:p>
          <a:p>
            <a:pPr marL="0" indent="0">
              <a:buNone/>
            </a:pPr>
            <a:endParaRPr lang="nl-BE" dirty="0"/>
          </a:p>
        </p:txBody>
      </p:sp>
    </p:spTree>
    <p:extLst>
      <p:ext uri="{BB962C8B-B14F-4D97-AF65-F5344CB8AC3E}">
        <p14:creationId xmlns:p14="http://schemas.microsoft.com/office/powerpoint/2010/main" val="2032010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8733-0393-4655-AF9B-34744CE25B7C}"/>
              </a:ext>
            </a:extLst>
          </p:cNvPr>
          <p:cNvSpPr>
            <a:spLocks noGrp="1"/>
          </p:cNvSpPr>
          <p:nvPr>
            <p:ph type="title"/>
          </p:nvPr>
        </p:nvSpPr>
        <p:spPr/>
        <p:txBody>
          <a:bodyPr/>
          <a:lstStyle/>
          <a:p>
            <a:r>
              <a:rPr lang="en-US" dirty="0"/>
              <a:t>What </a:t>
            </a:r>
            <a:r>
              <a:rPr lang="en-US" dirty="0" err="1"/>
              <a:t>does </a:t>
            </a:r>
            <a:r>
              <a:rPr lang="en-US" dirty="0"/>
              <a:t>the </a:t>
            </a:r>
            <a:r>
              <a:rPr lang="en-US" dirty="0" err="1"/>
              <a:t>result mean</a:t>
            </a:r>
            <a:r>
              <a:rPr lang="en-US" dirty="0"/>
              <a:t>?</a:t>
            </a:r>
            <a:endParaRPr lang="nl-BE" dirty="0"/>
          </a:p>
        </p:txBody>
      </p:sp>
      <p:sp>
        <p:nvSpPr>
          <p:cNvPr id="3" name="Content Placeholder 2">
            <a:extLst>
              <a:ext uri="{FF2B5EF4-FFF2-40B4-BE49-F238E27FC236}">
                <a16:creationId xmlns:a16="http://schemas.microsoft.com/office/drawing/2014/main" id="{30D21BE4-805C-4D14-A4BA-0590553785FD}"/>
              </a:ext>
            </a:extLst>
          </p:cNvPr>
          <p:cNvSpPr>
            <a:spLocks noGrp="1"/>
          </p:cNvSpPr>
          <p:nvPr>
            <p:ph idx="1"/>
          </p:nvPr>
        </p:nvSpPr>
        <p:spPr/>
        <p:txBody>
          <a:bodyPr>
            <a:normAutofit/>
          </a:bodyPr>
          <a:lstStyle/>
          <a:p>
            <a:pPr marL="0" indent="0">
              <a:buNone/>
            </a:pPr>
            <a:r>
              <a:rPr lang="nl-BE" b="1" dirty="0">
                <a:latin typeface="Calibri" panose="020F0502020204030204" pitchFamily="34" charset="0"/>
                <a:ea typeface="Times New Roman" panose="02020603050405020304" pitchFamily="18" charset="0"/>
              </a:rPr>
              <a:t>Self-perception does not say everything</a:t>
            </a:r>
          </a:p>
          <a:p>
            <a:pPr marL="342900"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You have had to judge for yourself what your skills are like. So this is not an absolute reflection of your objective skills. </a:t>
            </a:r>
          </a:p>
          <a:p>
            <a:pPr marL="342900"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Above all, this tool wants to help you reflect.</a:t>
            </a:r>
          </a:p>
          <a:p>
            <a:pPr marL="800100" lvl="1"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Very negative everywhere? Been too critical of yourself? Do </a:t>
            </a:r>
            <a:r>
              <a:rPr lang="nl-BE" dirty="0" err="1">
                <a:latin typeface="Calibri" panose="020F0502020204030204" pitchFamily="34" charset="0"/>
                <a:ea typeface="Times New Roman" panose="02020603050405020304" pitchFamily="18" charset="0"/>
              </a:rPr>
              <a:t>the</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exercise</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together</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with</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someone</a:t>
            </a:r>
            <a:r>
              <a:rPr lang="nl-BE" dirty="0">
                <a:latin typeface="Calibri" panose="020F0502020204030204" pitchFamily="34" charset="0"/>
                <a:ea typeface="Times New Roman" panose="02020603050405020304" pitchFamily="18" charset="0"/>
              </a:rPr>
              <a:t> you know?</a:t>
            </a:r>
          </a:p>
          <a:p>
            <a:pPr marL="800100" lvl="1" indent="-342900">
              <a:buFont typeface="Symbol" panose="05050102010706020507" pitchFamily="18" charset="2"/>
              <a:buChar char=""/>
            </a:pPr>
            <a:r>
              <a:rPr lang="nl-BE" dirty="0">
                <a:latin typeface="Calibri" panose="020F0502020204030204" pitchFamily="34" charset="0"/>
                <a:ea typeface="Times New Roman" panose="02020603050405020304" pitchFamily="18" charset="0"/>
              </a:rPr>
              <a:t>Very positive everywhere? Look at the nuance </a:t>
            </a:r>
            <a:r>
              <a:rPr lang="nl-BE" dirty="0" err="1">
                <a:latin typeface="Calibri" panose="020F0502020204030204" pitchFamily="34" charset="0"/>
                <a:ea typeface="Times New Roman" panose="02020603050405020304" pitchFamily="18" charset="0"/>
              </a:rPr>
              <a:t>differences</a:t>
            </a:r>
            <a:r>
              <a:rPr lang="nl-BE" dirty="0">
                <a:latin typeface="Calibri" panose="020F0502020204030204" pitchFamily="34" charset="0"/>
                <a:ea typeface="Times New Roman" panose="02020603050405020304" pitchFamily="18" charset="0"/>
              </a:rPr>
              <a:t>. In </a:t>
            </a:r>
            <a:r>
              <a:rPr lang="nl-BE" dirty="0" err="1">
                <a:latin typeface="Calibri" panose="020F0502020204030204" pitchFamily="34" charset="0"/>
                <a:ea typeface="Times New Roman" panose="02020603050405020304" pitchFamily="18" charset="0"/>
              </a:rPr>
              <a:t>which</a:t>
            </a:r>
            <a:r>
              <a:rPr lang="nl-BE" dirty="0">
                <a:latin typeface="Calibri" panose="020F0502020204030204" pitchFamily="34" charset="0"/>
                <a:ea typeface="Times New Roman" panose="02020603050405020304" pitchFamily="18" charset="0"/>
              </a:rPr>
              <a:t> of these skills do </a:t>
            </a:r>
            <a:r>
              <a:rPr lang="nl-BE" dirty="0" err="1">
                <a:latin typeface="Calibri" panose="020F0502020204030204" pitchFamily="34" charset="0"/>
                <a:ea typeface="Times New Roman" panose="02020603050405020304" pitchFamily="18" charset="0"/>
              </a:rPr>
              <a:t>you</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excel</a:t>
            </a:r>
            <a:r>
              <a:rPr lang="nl-BE" dirty="0">
                <a:latin typeface="Calibri" panose="020F0502020204030204" pitchFamily="34" charset="0"/>
                <a:ea typeface="Times New Roman" panose="02020603050405020304" pitchFamily="18" charset="0"/>
              </a:rPr>
              <a:t> at a bit more </a:t>
            </a:r>
            <a:r>
              <a:rPr lang="nl-BE" dirty="0" err="1">
                <a:latin typeface="Calibri" panose="020F0502020204030204" pitchFamily="34" charset="0"/>
                <a:ea typeface="Times New Roman" panose="02020603050405020304" pitchFamily="18" charset="0"/>
              </a:rPr>
              <a:t>than</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the</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others</a:t>
            </a:r>
            <a:r>
              <a:rPr lang="nl-BE" dirty="0">
                <a:latin typeface="Calibri" panose="020F0502020204030204" pitchFamily="34" charset="0"/>
                <a:ea typeface="Times New Roman" panose="02020603050405020304" pitchFamily="18" charset="0"/>
              </a:rPr>
              <a:t>? Showcase these! </a:t>
            </a:r>
            <a:r>
              <a:rPr lang="nl-BE" dirty="0" err="1">
                <a:latin typeface="Calibri" panose="020F0502020204030204" pitchFamily="34" charset="0"/>
                <a:ea typeface="Times New Roman" panose="02020603050405020304" pitchFamily="18" charset="0"/>
              </a:rPr>
              <a:t>Which</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ones</a:t>
            </a:r>
            <a:r>
              <a:rPr lang="nl-BE" dirty="0">
                <a:latin typeface="Calibri" panose="020F0502020204030204" pitchFamily="34" charset="0"/>
                <a:ea typeface="Times New Roman" panose="02020603050405020304" pitchFamily="18" charset="0"/>
              </a:rPr>
              <a:t> a bit </a:t>
            </a:r>
            <a:r>
              <a:rPr lang="nl-BE" dirty="0" err="1">
                <a:latin typeface="Calibri" panose="020F0502020204030204" pitchFamily="34" charset="0"/>
                <a:ea typeface="Times New Roman" panose="02020603050405020304" pitchFamily="18" charset="0"/>
              </a:rPr>
              <a:t>less</a:t>
            </a:r>
            <a:r>
              <a:rPr lang="nl-BE" dirty="0">
                <a:latin typeface="Calibri" panose="020F0502020204030204" pitchFamily="34" charset="0"/>
                <a:ea typeface="Times New Roman" panose="02020603050405020304" pitchFamily="18" charset="0"/>
              </a:rPr>
              <a:t>? </a:t>
            </a:r>
            <a:r>
              <a:rPr lang="nl-BE" dirty="0" err="1">
                <a:latin typeface="Calibri" panose="020F0502020204030204" pitchFamily="34" charset="0"/>
                <a:ea typeface="Times New Roman" panose="02020603050405020304" pitchFamily="18" charset="0"/>
              </a:rPr>
              <a:t>You</a:t>
            </a:r>
            <a:r>
              <a:rPr lang="nl-BE" dirty="0">
                <a:latin typeface="Calibri" panose="020F0502020204030204" pitchFamily="34" charset="0"/>
                <a:ea typeface="Times New Roman" panose="02020603050405020304" pitchFamily="18" charset="0"/>
              </a:rPr>
              <a:t> can develop those skills further. </a:t>
            </a:r>
          </a:p>
          <a:p>
            <a:pPr marL="800100" lvl="1" indent="-342900">
              <a:buFont typeface="Symbol" panose="05050102010706020507" pitchFamily="18" charset="2"/>
              <a:buChar char=""/>
            </a:pPr>
            <a:endParaRPr lang="nl-BE" dirty="0">
              <a:latin typeface="Calibri" panose="020F0502020204030204" pitchFamily="34" charset="0"/>
              <a:ea typeface="Times New Roman" panose="02020603050405020304" pitchFamily="18" charset="0"/>
            </a:endParaRPr>
          </a:p>
          <a:p>
            <a:pPr marL="0" indent="0">
              <a:buNone/>
            </a:pPr>
            <a:endParaRPr lang="nl-BE" dirty="0"/>
          </a:p>
        </p:txBody>
      </p:sp>
    </p:spTree>
    <p:extLst>
      <p:ext uri="{BB962C8B-B14F-4D97-AF65-F5344CB8AC3E}">
        <p14:creationId xmlns:p14="http://schemas.microsoft.com/office/powerpoint/2010/main" val="1589871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A98A-D9E9-329C-072D-647D858BAA9F}"/>
              </a:ext>
            </a:extLst>
          </p:cNvPr>
          <p:cNvSpPr>
            <a:spLocks noGrp="1"/>
          </p:cNvSpPr>
          <p:nvPr>
            <p:ph type="title"/>
          </p:nvPr>
        </p:nvSpPr>
        <p:spPr/>
        <p:txBody>
          <a:bodyPr/>
          <a:lstStyle/>
          <a:p>
            <a:r>
              <a:rPr lang="en-US" dirty="0" err="1"/>
              <a:t>Break</a:t>
            </a:r>
            <a:endParaRPr lang="nl-BE" dirty="0"/>
          </a:p>
        </p:txBody>
      </p:sp>
      <p:sp>
        <p:nvSpPr>
          <p:cNvPr id="3" name="Text Placeholder 2">
            <a:extLst>
              <a:ext uri="{FF2B5EF4-FFF2-40B4-BE49-F238E27FC236}">
                <a16:creationId xmlns:a16="http://schemas.microsoft.com/office/drawing/2014/main" id="{FAD6EB60-C54F-8E60-B5CD-50A97D500CBD}"/>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84298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A98A-D9E9-329C-072D-647D858BAA9F}"/>
              </a:ext>
            </a:extLst>
          </p:cNvPr>
          <p:cNvSpPr>
            <a:spLocks noGrp="1"/>
          </p:cNvSpPr>
          <p:nvPr>
            <p:ph type="title"/>
          </p:nvPr>
        </p:nvSpPr>
        <p:spPr/>
        <p:txBody>
          <a:bodyPr/>
          <a:lstStyle/>
          <a:p>
            <a:r>
              <a:rPr lang="en-US" dirty="0" err="1"/>
              <a:t>Your skills</a:t>
            </a:r>
            <a:endParaRPr lang="nl-BE" dirty="0"/>
          </a:p>
        </p:txBody>
      </p:sp>
      <p:sp>
        <p:nvSpPr>
          <p:cNvPr id="3" name="Text Placeholder 2">
            <a:extLst>
              <a:ext uri="{FF2B5EF4-FFF2-40B4-BE49-F238E27FC236}">
                <a16:creationId xmlns:a16="http://schemas.microsoft.com/office/drawing/2014/main" id="{FAD6EB60-C54F-8E60-B5CD-50A97D500CBD}"/>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85121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A98A-D9E9-329C-072D-647D858BAA9F}"/>
              </a:ext>
            </a:extLst>
          </p:cNvPr>
          <p:cNvSpPr>
            <a:spLocks noGrp="1"/>
          </p:cNvSpPr>
          <p:nvPr>
            <p:ph type="title"/>
          </p:nvPr>
        </p:nvSpPr>
        <p:spPr/>
        <p:txBody>
          <a:bodyPr/>
          <a:lstStyle/>
          <a:p>
            <a:r>
              <a:rPr lang="en-US" dirty="0"/>
              <a:t>The activities</a:t>
            </a:r>
            <a:endParaRPr lang="nl-BE" dirty="0"/>
          </a:p>
        </p:txBody>
      </p:sp>
      <p:sp>
        <p:nvSpPr>
          <p:cNvPr id="3" name="Text Placeholder 2">
            <a:extLst>
              <a:ext uri="{FF2B5EF4-FFF2-40B4-BE49-F238E27FC236}">
                <a16:creationId xmlns:a16="http://schemas.microsoft.com/office/drawing/2014/main" id="{FAD6EB60-C54F-8E60-B5CD-50A97D500CBD}"/>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213211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8733-0393-4655-AF9B-34744CE25B7C}"/>
              </a:ext>
            </a:extLst>
          </p:cNvPr>
          <p:cNvSpPr>
            <a:spLocks noGrp="1"/>
          </p:cNvSpPr>
          <p:nvPr>
            <p:ph type="title"/>
          </p:nvPr>
        </p:nvSpPr>
        <p:spPr/>
        <p:txBody>
          <a:bodyPr/>
          <a:lstStyle/>
          <a:p>
            <a:r>
              <a:rPr lang="en-US" dirty="0"/>
              <a:t>The </a:t>
            </a:r>
            <a:r>
              <a:rPr lang="en-US" dirty="0" err="1"/>
              <a:t>next step</a:t>
            </a:r>
            <a:r>
              <a:rPr lang="en-US" dirty="0"/>
              <a:t>?</a:t>
            </a:r>
            <a:endParaRPr lang="nl-BE" dirty="0"/>
          </a:p>
        </p:txBody>
      </p:sp>
      <p:sp>
        <p:nvSpPr>
          <p:cNvPr id="3" name="Content Placeholder 2">
            <a:extLst>
              <a:ext uri="{FF2B5EF4-FFF2-40B4-BE49-F238E27FC236}">
                <a16:creationId xmlns:a16="http://schemas.microsoft.com/office/drawing/2014/main" id="{30D21BE4-805C-4D14-A4BA-0590553785FD}"/>
              </a:ext>
            </a:extLst>
          </p:cNvPr>
          <p:cNvSpPr>
            <a:spLocks noGrp="1"/>
          </p:cNvSpPr>
          <p:nvPr>
            <p:ph idx="1"/>
          </p:nvPr>
        </p:nvSpPr>
        <p:spPr/>
        <p:txBody>
          <a:bodyPr>
            <a:normAutofit/>
          </a:bodyPr>
          <a:lstStyle/>
          <a:p>
            <a:pPr marL="0" indent="0" algn="just">
              <a:lnSpc>
                <a:spcPct val="107000"/>
              </a:lnSpc>
              <a:spcAft>
                <a:spcPts val="800"/>
              </a:spcAft>
              <a:buNone/>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800" dirty="0" err="1">
                <a:effectLst/>
                <a:latin typeface="Calibri" panose="020F0502020204030204" pitchFamily="34" charset="0"/>
                <a:ea typeface="Calibri" panose="020F0502020204030204" pitchFamily="34" charset="0"/>
                <a:cs typeface="Times New Roman" panose="02020603050405020304" pitchFamily="18" charset="0"/>
              </a:rPr>
              <a:t>Learn</a:t>
            </a:r>
            <a:r>
              <a:rPr lang="nl-BE" sz="2800" dirty="0">
                <a:effectLst/>
                <a:latin typeface="Calibri" panose="020F0502020204030204" pitchFamily="34" charset="0"/>
                <a:ea typeface="Calibri" panose="020F0502020204030204" pitchFamily="34" charset="0"/>
                <a:cs typeface="Times New Roman" panose="02020603050405020304" pitchFamily="18" charset="0"/>
              </a:rPr>
              <a:t> </a:t>
            </a:r>
            <a:r>
              <a:rPr lang="nl-BE" sz="2800" dirty="0" err="1">
                <a:effectLst/>
                <a:latin typeface="Calibri" panose="020F0502020204030204" pitchFamily="34" charset="0"/>
                <a:ea typeface="Calibri" panose="020F0502020204030204" pitchFamily="34" charset="0"/>
                <a:cs typeface="Times New Roman" panose="02020603050405020304" pitchFamily="18" charset="0"/>
              </a:rPr>
              <a:t>to</a:t>
            </a:r>
            <a:r>
              <a:rPr lang="nl-BE" sz="2800" dirty="0">
                <a:effectLst/>
                <a:latin typeface="Calibri" panose="020F0502020204030204" pitchFamily="34" charset="0"/>
                <a:ea typeface="Calibri" panose="020F0502020204030204" pitchFamily="34" charset="0"/>
                <a:cs typeface="Times New Roman" panose="02020603050405020304" pitchFamily="18" charset="0"/>
              </a:rPr>
              <a:t> </a:t>
            </a:r>
            <a:r>
              <a:rPr lang="nl-BE" sz="2800" dirty="0" err="1">
                <a:effectLst/>
                <a:latin typeface="Calibri" panose="020F0502020204030204" pitchFamily="34" charset="0"/>
                <a:ea typeface="Calibri" panose="020F0502020204030204" pitchFamily="34" charset="0"/>
                <a:cs typeface="Times New Roman" panose="02020603050405020304" pitchFamily="18" charset="0"/>
              </a:rPr>
              <a:t>better</a:t>
            </a:r>
            <a:r>
              <a:rPr lang="nl-BE" sz="2800" dirty="0">
                <a:effectLst/>
                <a:latin typeface="Calibri" panose="020F0502020204030204" pitchFamily="34" charset="0"/>
                <a:ea typeface="Calibri" panose="020F0502020204030204" pitchFamily="34" charset="0"/>
                <a:cs typeface="Times New Roman" panose="02020603050405020304" pitchFamily="18" charset="0"/>
              </a:rPr>
              <a:t> </a:t>
            </a:r>
            <a:r>
              <a:rPr lang="nl-BE" sz="2800" dirty="0" err="1">
                <a:effectLst/>
                <a:latin typeface="Calibri" panose="020F0502020204030204" pitchFamily="34" charset="0"/>
                <a:ea typeface="Calibri" panose="020F0502020204030204" pitchFamily="34" charset="0"/>
                <a:cs typeface="Times New Roman" panose="02020603050405020304" pitchFamily="18" charset="0"/>
              </a:rPr>
              <a:t>understand</a:t>
            </a:r>
            <a:r>
              <a:rPr lang="nl-BE" sz="2800" dirty="0">
                <a:effectLst/>
                <a:latin typeface="Calibri" panose="020F0502020204030204" pitchFamily="34" charset="0"/>
                <a:ea typeface="Calibri" panose="020F0502020204030204" pitchFamily="34" charset="0"/>
                <a:cs typeface="Times New Roman" panose="02020603050405020304" pitchFamily="18" charset="0"/>
              </a:rPr>
              <a:t> and articulate your unique skills profile so </a:t>
            </a:r>
            <a:r>
              <a:rPr lang="nl-BE" sz="2800" dirty="0" err="1">
                <a:effectLst/>
                <a:latin typeface="Calibri" panose="020F0502020204030204" pitchFamily="34" charset="0"/>
                <a:ea typeface="Calibri" panose="020F0502020204030204" pitchFamily="34" charset="0"/>
                <a:cs typeface="Times New Roman" panose="02020603050405020304" pitchFamily="18" charset="0"/>
              </a:rPr>
              <a:t>that</a:t>
            </a:r>
            <a:r>
              <a:rPr lang="nl-BE" sz="2800" dirty="0">
                <a:effectLst/>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you</a:t>
            </a:r>
            <a:r>
              <a:rPr lang="nl-BE" dirty="0">
                <a:latin typeface="Calibri" panose="020F0502020204030204" pitchFamily="34" charset="0"/>
                <a:ea typeface="Calibri" panose="020F0502020204030204" pitchFamily="34" charset="0"/>
                <a:cs typeface="Times New Roman" panose="02020603050405020304" pitchFamily="18" charset="0"/>
              </a:rPr>
              <a:t> have </a:t>
            </a:r>
            <a:r>
              <a:rPr lang="nl-BE" sz="2800" dirty="0">
                <a:effectLst/>
                <a:latin typeface="Calibri" panose="020F0502020204030204" pitchFamily="34" charset="0"/>
                <a:ea typeface="Calibri" panose="020F0502020204030204" pitchFamily="34" charset="0"/>
                <a:cs typeface="Times New Roman" panose="02020603050405020304" pitchFamily="18" charset="0"/>
              </a:rPr>
              <a:t>a better view of your unique skills.</a:t>
            </a:r>
          </a:p>
          <a:p>
            <a:pPr marL="0" indent="0" algn="just">
              <a:lnSpc>
                <a:spcPct val="107000"/>
              </a:lnSpc>
              <a:spcAft>
                <a:spcPts val="800"/>
              </a:spcAft>
              <a:buNone/>
            </a:pPr>
            <a:endParaRPr lang="nl-BE"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0" indent="0" algn="just">
              <a:lnSpc>
                <a:spcPct val="107000"/>
              </a:lnSpc>
              <a:spcAft>
                <a:spcPts val="800"/>
              </a:spcAft>
              <a:buNone/>
            </a:pPr>
            <a:r>
              <a:rPr lang="nl-BE"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nl-BE" sz="2800" dirty="0">
                <a:effectLst/>
                <a:latin typeface="Calibri" panose="020F0502020204030204" pitchFamily="34" charset="0"/>
                <a:ea typeface="Calibri" panose="020F0502020204030204" pitchFamily="34" charset="0"/>
                <a:cs typeface="Times New Roman" panose="02020603050405020304" pitchFamily="18" charset="0"/>
              </a:rPr>
              <a:t>an ideal basis for cover letters and job interviews</a:t>
            </a:r>
            <a:endParaRPr lang="nl-BE" dirty="0">
              <a:latin typeface="Calibri" panose="020F0502020204030204" pitchFamily="34" charset="0"/>
              <a:ea typeface="Times New Roman" panose="02020603050405020304" pitchFamily="18" charset="0"/>
            </a:endParaRPr>
          </a:p>
          <a:p>
            <a:pPr marL="0" indent="0">
              <a:buNone/>
            </a:pPr>
            <a:endParaRPr lang="nl-BE" dirty="0"/>
          </a:p>
        </p:txBody>
      </p:sp>
    </p:spTree>
    <p:extLst>
      <p:ext uri="{BB962C8B-B14F-4D97-AF65-F5344CB8AC3E}">
        <p14:creationId xmlns:p14="http://schemas.microsoft.com/office/powerpoint/2010/main" val="274385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EE72-86DD-E217-403A-0E183FDB157A}"/>
              </a:ext>
            </a:extLst>
          </p:cNvPr>
          <p:cNvSpPr>
            <a:spLocks noGrp="1"/>
          </p:cNvSpPr>
          <p:nvPr>
            <p:ph type="title"/>
          </p:nvPr>
        </p:nvSpPr>
        <p:spPr/>
        <p:txBody>
          <a:bodyPr/>
          <a:lstStyle/>
          <a:p>
            <a:r>
              <a:rPr lang="en-US" dirty="0"/>
              <a:t>H-You: Humanities Explorer</a:t>
            </a:r>
            <a:endParaRPr lang="nl-BE" dirty="0"/>
          </a:p>
        </p:txBody>
      </p:sp>
      <p:pic>
        <p:nvPicPr>
          <p:cNvPr id="5" name="Content Placeholder 4" descr="Graphical user interface, text, application&#10;&#10;Description automatically generated">
            <a:extLst>
              <a:ext uri="{FF2B5EF4-FFF2-40B4-BE49-F238E27FC236}">
                <a16:creationId xmlns:a16="http://schemas.microsoft.com/office/drawing/2014/main" id="{ABE2A06F-ED5C-0238-FDD9-214AB3655A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6471" y="1847659"/>
            <a:ext cx="5039058" cy="3670300"/>
          </a:xfrm>
        </p:spPr>
      </p:pic>
      <p:sp>
        <p:nvSpPr>
          <p:cNvPr id="3" name="Rectangle 2">
            <a:extLst>
              <a:ext uri="{FF2B5EF4-FFF2-40B4-BE49-F238E27FC236}">
                <a16:creationId xmlns:a16="http://schemas.microsoft.com/office/drawing/2014/main" id="{D2C4BB66-3E48-48DD-17B0-94313C84CFE1}"/>
              </a:ext>
            </a:extLst>
          </p:cNvPr>
          <p:cNvSpPr/>
          <p:nvPr/>
        </p:nvSpPr>
        <p:spPr>
          <a:xfrm>
            <a:off x="6114361" y="3216925"/>
            <a:ext cx="2435066" cy="104660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3917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BA14-586E-47AE-A209-2C8CEF006A92}"/>
              </a:ext>
            </a:extLst>
          </p:cNvPr>
          <p:cNvSpPr>
            <a:spLocks noGrp="1"/>
          </p:cNvSpPr>
          <p:nvPr>
            <p:ph type="title"/>
          </p:nvPr>
        </p:nvSpPr>
        <p:spPr/>
        <p:txBody>
          <a:bodyPr/>
          <a:lstStyle/>
          <a:p>
            <a:r>
              <a:rPr lang="en-US" dirty="0" err="1"/>
              <a:t>Why reflect</a:t>
            </a:r>
            <a:r>
              <a:rPr lang="en-US" dirty="0"/>
              <a:t>?</a:t>
            </a:r>
            <a:endParaRPr lang="nl-BE" dirty="0"/>
          </a:p>
        </p:txBody>
      </p:sp>
      <p:sp>
        <p:nvSpPr>
          <p:cNvPr id="3" name="Content Placeholder 2">
            <a:extLst>
              <a:ext uri="{FF2B5EF4-FFF2-40B4-BE49-F238E27FC236}">
                <a16:creationId xmlns:a16="http://schemas.microsoft.com/office/drawing/2014/main" id="{3154DB09-12DA-463C-9E8F-AF64F39B653D}"/>
              </a:ext>
            </a:extLst>
          </p:cNvPr>
          <p:cNvSpPr>
            <a:spLocks noGrp="1"/>
          </p:cNvSpPr>
          <p:nvPr>
            <p:ph idx="1"/>
          </p:nvPr>
        </p:nvSpPr>
        <p:spPr/>
        <p:txBody>
          <a:bodyPr/>
          <a:lstStyle/>
          <a:p>
            <a:r>
              <a:rPr lang="en-US" dirty="0"/>
              <a:t>Arts students have many common denominators, but you are also a diverse audience</a:t>
            </a:r>
          </a:p>
          <a:p>
            <a:pPr lvl="1"/>
            <a:r>
              <a:rPr lang="en-US" dirty="0"/>
              <a:t>Different study paths, interests, ... </a:t>
            </a:r>
          </a:p>
          <a:p>
            <a:pPr lvl="1"/>
            <a:r>
              <a:rPr lang="en-US" dirty="0" err="1"/>
              <a:t>Giving ready-made answers </a:t>
            </a:r>
            <a:r>
              <a:rPr lang="en-US" dirty="0"/>
              <a:t>about </a:t>
            </a:r>
            <a:r>
              <a:rPr lang="en-US" dirty="0" err="1"/>
              <a:t>which </a:t>
            </a:r>
            <a:r>
              <a:rPr lang="en-US" dirty="0"/>
              <a:t>job </a:t>
            </a:r>
            <a:r>
              <a:rPr lang="en-US" dirty="0" err="1"/>
              <a:t>fits </a:t>
            </a:r>
            <a:r>
              <a:rPr lang="en-US" dirty="0"/>
              <a:t>which </a:t>
            </a:r>
            <a:r>
              <a:rPr lang="en-US" dirty="0" err="1"/>
              <a:t>profile </a:t>
            </a:r>
            <a:r>
              <a:rPr lang="en-US" dirty="0"/>
              <a:t>is </a:t>
            </a:r>
            <a:r>
              <a:rPr lang="en-US" dirty="0" err="1"/>
              <a:t>difficult and not desirable</a:t>
            </a:r>
            <a:endParaRPr lang="en-US" dirty="0"/>
          </a:p>
          <a:p>
            <a:r>
              <a:rPr lang="en-US" dirty="0"/>
              <a:t>Purpose </a:t>
            </a:r>
            <a:r>
              <a:rPr lang="en-US" dirty="0">
                <a:sym typeface="Wingdings" panose="05000000000000000000" pitchFamily="2" charset="2"/>
              </a:rPr>
              <a:t> start to reflect on your profile and how it relates to the job market</a:t>
            </a:r>
            <a:endParaRPr lang="en-US" dirty="0"/>
          </a:p>
        </p:txBody>
      </p:sp>
    </p:spTree>
    <p:extLst>
      <p:ext uri="{BB962C8B-B14F-4D97-AF65-F5344CB8AC3E}">
        <p14:creationId xmlns:p14="http://schemas.microsoft.com/office/powerpoint/2010/main" val="4019911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6961-5174-4DC3-A12E-DA55D9315AD4}"/>
              </a:ext>
            </a:extLst>
          </p:cNvPr>
          <p:cNvSpPr>
            <a:spLocks noGrp="1"/>
          </p:cNvSpPr>
          <p:nvPr>
            <p:ph type="title"/>
          </p:nvPr>
        </p:nvSpPr>
        <p:spPr/>
        <p:txBody>
          <a:bodyPr/>
          <a:lstStyle/>
          <a:p>
            <a:r>
              <a:rPr lang="nl-BE" dirty="0"/>
              <a:t>"</a:t>
            </a:r>
            <a:r>
              <a:rPr lang="nl-BE" dirty="0" err="1"/>
              <a:t>Perceived </a:t>
            </a:r>
            <a:r>
              <a:rPr lang="nl-BE" dirty="0"/>
              <a:t>employability"</a:t>
            </a:r>
          </a:p>
        </p:txBody>
      </p:sp>
      <p:sp>
        <p:nvSpPr>
          <p:cNvPr id="3" name="Content Placeholder 2">
            <a:extLst>
              <a:ext uri="{FF2B5EF4-FFF2-40B4-BE49-F238E27FC236}">
                <a16:creationId xmlns:a16="http://schemas.microsoft.com/office/drawing/2014/main" id="{5AE18EA9-A86E-42ED-9E20-7B7A6265D1FB}"/>
              </a:ext>
            </a:extLst>
          </p:cNvPr>
          <p:cNvSpPr>
            <a:spLocks noGrp="1"/>
          </p:cNvSpPr>
          <p:nvPr>
            <p:ph idx="1"/>
          </p:nvPr>
        </p:nvSpPr>
        <p:spPr/>
        <p:txBody>
          <a:bodyPr>
            <a:normAutofit lnSpcReduction="10000"/>
          </a:bodyPr>
          <a:lstStyle/>
          <a:p>
            <a:pPr marL="0" indent="0">
              <a:buNone/>
            </a:pPr>
            <a:r>
              <a:rPr lang="en-US" dirty="0"/>
              <a:t>= the </a:t>
            </a:r>
            <a:r>
              <a:rPr lang="en-US" dirty="0" err="1"/>
              <a:t>individual</a:t>
            </a:r>
            <a:r>
              <a:rPr lang="en-US" dirty="0"/>
              <a:t>'s </a:t>
            </a:r>
            <a:r>
              <a:rPr lang="en-US" dirty="0" err="1"/>
              <a:t>perception </a:t>
            </a:r>
            <a:r>
              <a:rPr lang="en-US" dirty="0"/>
              <a:t>of </a:t>
            </a:r>
            <a:r>
              <a:rPr lang="en-US" dirty="0" err="1"/>
              <a:t>his/her available employment opportunities</a:t>
            </a:r>
            <a:endParaRPr lang="en-US" b="1" u="sng" dirty="0"/>
          </a:p>
          <a:p>
            <a:pPr>
              <a:buFontTx/>
              <a:buChar char="-"/>
            </a:pPr>
            <a:r>
              <a:rPr lang="en-US" dirty="0"/>
              <a:t>People take into account both individual skills and contextual factors (e.g. labor market trends). </a:t>
            </a:r>
            <a:endParaRPr lang="nl-BE" dirty="0"/>
          </a:p>
          <a:p>
            <a:pPr>
              <a:buFontTx/>
              <a:buChar char="-"/>
            </a:pPr>
            <a:r>
              <a:rPr lang="en-US" dirty="0" err="1"/>
              <a:t>Perception </a:t>
            </a:r>
            <a:r>
              <a:rPr lang="en-US" dirty="0"/>
              <a:t>largely </a:t>
            </a:r>
            <a:r>
              <a:rPr lang="en-US" dirty="0" err="1"/>
              <a:t>determines behavior</a:t>
            </a:r>
            <a:br>
              <a:rPr lang="en-US" dirty="0"/>
            </a:br>
            <a:r>
              <a:rPr lang="en-US" dirty="0">
                <a:sym typeface="Wingdings" panose="05000000000000000000" pitchFamily="2" charset="2"/>
              </a:rPr>
              <a:t> </a:t>
            </a:r>
            <a:r>
              <a:rPr lang="en-US" dirty="0" err="1">
                <a:sym typeface="Wingdings" panose="05000000000000000000" pitchFamily="2" charset="2"/>
              </a:rPr>
              <a:t>people only pursue </a:t>
            </a:r>
            <a:r>
              <a:rPr lang="en-US" dirty="0">
                <a:sym typeface="Wingdings" panose="05000000000000000000" pitchFamily="2" charset="2"/>
              </a:rPr>
              <a:t>the </a:t>
            </a:r>
            <a:r>
              <a:rPr lang="en-US" dirty="0" err="1">
                <a:sym typeface="Wingdings" panose="05000000000000000000" pitchFamily="2" charset="2"/>
              </a:rPr>
              <a:t>opportunities </a:t>
            </a:r>
            <a:r>
              <a:rPr lang="en-US" dirty="0">
                <a:sym typeface="Wingdings" panose="05000000000000000000" pitchFamily="2" charset="2"/>
              </a:rPr>
              <a:t>they </a:t>
            </a:r>
            <a:r>
              <a:rPr lang="en-US" dirty="0" err="1">
                <a:sym typeface="Wingdings" panose="05000000000000000000" pitchFamily="2" charset="2"/>
              </a:rPr>
              <a:t>see</a:t>
            </a:r>
            <a:r>
              <a:rPr lang="en-US" dirty="0"/>
              <a:t>.</a:t>
            </a:r>
          </a:p>
          <a:p>
            <a:pPr marL="0" indent="0">
              <a:buNone/>
            </a:pPr>
            <a:endParaRPr lang="en-US" dirty="0"/>
          </a:p>
          <a:p>
            <a:pPr marL="0" indent="0">
              <a:buNone/>
            </a:pPr>
            <a:r>
              <a:rPr lang="en-US" dirty="0" err="1"/>
              <a:t>Reflection allows new possibilities </a:t>
            </a:r>
            <a:r>
              <a:rPr lang="en-US" dirty="0"/>
              <a:t>to </a:t>
            </a:r>
            <a:r>
              <a:rPr lang="en-US" dirty="0" err="1"/>
              <a:t>become visible</a:t>
            </a:r>
            <a:r>
              <a:rPr lang="en-US" dirty="0"/>
              <a:t>.</a:t>
            </a:r>
          </a:p>
          <a:p>
            <a:pPr marL="0" indent="0">
              <a:buNone/>
            </a:pPr>
            <a:endParaRPr lang="en-US" dirty="0"/>
          </a:p>
          <a:p>
            <a:pPr>
              <a:buFontTx/>
              <a:buChar char="-"/>
            </a:pPr>
            <a:endParaRPr lang="en-US" dirty="0"/>
          </a:p>
        </p:txBody>
      </p:sp>
      <p:sp>
        <p:nvSpPr>
          <p:cNvPr id="4" name="Footer Placeholder 4">
            <a:extLst>
              <a:ext uri="{FF2B5EF4-FFF2-40B4-BE49-F238E27FC236}">
                <a16:creationId xmlns:a16="http://schemas.microsoft.com/office/drawing/2014/main" id="{8DDD3B5D-BBF8-45B8-AC5B-DF11E046458B}"/>
              </a:ext>
            </a:extLst>
          </p:cNvPr>
          <p:cNvSpPr>
            <a:spLocks noGrp="1"/>
          </p:cNvSpPr>
          <p:nvPr>
            <p:ph type="ftr" sz="quarter" idx="11"/>
          </p:nvPr>
        </p:nvSpPr>
        <p:spPr>
          <a:xfrm>
            <a:off x="0" y="5630670"/>
            <a:ext cx="12192000" cy="365125"/>
          </a:xfrm>
        </p:spPr>
        <p:txBody>
          <a:bodyPr/>
          <a:lstStyle/>
          <a:p>
            <a:r>
              <a:rPr lang="en-US" dirty="0"/>
              <a:t>Integrating different notions of employability in a dynamic chain: The relationship between job transitions, movement </a:t>
            </a:r>
            <a:r>
              <a:rPr lang="nl-BE" dirty="0" err="1"/>
              <a:t>capital and perceived </a:t>
            </a:r>
            <a:r>
              <a:rPr lang="nl-BE" dirty="0"/>
              <a:t>employability (Anneleen </a:t>
            </a:r>
            <a:r>
              <a:rPr lang="nl-BE" dirty="0" err="1"/>
              <a:t>Forrier</a:t>
            </a:r>
            <a:r>
              <a:rPr lang="nl-BE" dirty="0"/>
              <a:t>, Marijke Verbruggen, Nele De </a:t>
            </a:r>
            <a:r>
              <a:rPr lang="nl-BE" dirty="0" err="1"/>
              <a:t>Cuyper</a:t>
            </a:r>
            <a:r>
              <a:rPr lang="nl-BE" dirty="0"/>
              <a:t>)</a:t>
            </a:r>
          </a:p>
        </p:txBody>
      </p:sp>
    </p:spTree>
    <p:extLst>
      <p:ext uri="{BB962C8B-B14F-4D97-AF65-F5344CB8AC3E}">
        <p14:creationId xmlns:p14="http://schemas.microsoft.com/office/powerpoint/2010/main" val="403189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BE5A91B5-8400-4FB2-9E27-630DCF23A008}"/>
              </a:ext>
            </a:extLst>
          </p:cNvPr>
          <p:cNvGraphicFramePr>
            <a:graphicFrameLocks noGrp="1"/>
          </p:cNvGraphicFramePr>
          <p:nvPr>
            <p:extLst>
              <p:ext uri="{D42A27DB-BD31-4B8C-83A1-F6EECF244321}">
                <p14:modId xmlns:p14="http://schemas.microsoft.com/office/powerpoint/2010/main" val="602157755"/>
              </p:ext>
            </p:extLst>
          </p:nvPr>
        </p:nvGraphicFramePr>
        <p:xfrm>
          <a:off x="7966620" y="775073"/>
          <a:ext cx="3781778" cy="4722341"/>
        </p:xfrm>
        <a:graphic>
          <a:graphicData uri="http://schemas.openxmlformats.org/drawingml/2006/table">
            <a:tbl>
              <a:tblPr firstRow="1" firstCol="1" bandRow="1">
                <a:tableStyleId>{5C22544A-7EE6-4342-B048-85BDC9FD1C3A}</a:tableStyleId>
              </a:tblPr>
              <a:tblGrid>
                <a:gridCol w="3781778">
                  <a:extLst>
                    <a:ext uri="{9D8B030D-6E8A-4147-A177-3AD203B41FA5}">
                      <a16:colId xmlns:a16="http://schemas.microsoft.com/office/drawing/2014/main" val="2706540269"/>
                    </a:ext>
                  </a:extLst>
                </a:gridCol>
              </a:tblGrid>
              <a:tr h="553047">
                <a:tc>
                  <a:txBody>
                    <a:bodyPr/>
                    <a:lstStyle/>
                    <a:p>
                      <a:pPr>
                        <a:lnSpc>
                          <a:spcPct val="107000"/>
                        </a:lnSpc>
                        <a:spcAft>
                          <a:spcPts val="0"/>
                        </a:spcAft>
                      </a:pPr>
                      <a:r>
                        <a:rPr lang="nl-BE" sz="1800" dirty="0">
                          <a:effectLst/>
                        </a:rPr>
                        <a:t>THEORY </a:t>
                      </a:r>
                      <a:r>
                        <a:rPr lang="nl-BE" sz="1800" baseline="0" dirty="0">
                          <a:effectLst/>
                        </a:rPr>
                        <a:t>OF FIT </a:t>
                      </a:r>
                      <a:endParaRPr lang="nl-BE" sz="1800" dirty="0">
                        <a:effectLst/>
                      </a:endParaRPr>
                    </a:p>
                    <a:p>
                      <a:pPr>
                        <a:lnSpc>
                          <a:spcPct val="107000"/>
                        </a:lnSpc>
                        <a:spcAft>
                          <a:spcPts val="0"/>
                        </a:spcAft>
                      </a:pPr>
                      <a:r>
                        <a:rPr lang="nl-BE" sz="1800" dirty="0">
                          <a:effectLst/>
                          <a:highlight>
                            <a:srgbClr val="FFFF00"/>
                          </a:highlight>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874480823"/>
                  </a:ext>
                </a:extLst>
              </a:tr>
              <a:tr h="1155133">
                <a:tc>
                  <a:txBody>
                    <a:bodyPr/>
                    <a:lstStyle/>
                    <a:p>
                      <a:pPr>
                        <a:lnSpc>
                          <a:spcPct val="107000"/>
                        </a:lnSpc>
                        <a:spcAft>
                          <a:spcPts val="0"/>
                        </a:spcAft>
                      </a:pPr>
                      <a:r>
                        <a:rPr lang="nl-BE" sz="1800" dirty="0">
                          <a:effectLst/>
                        </a:rPr>
                        <a:t> fit vertically</a:t>
                      </a:r>
                    </a:p>
                    <a:p>
                      <a:pPr marL="342900" lvl="0" indent="-342900">
                        <a:lnSpc>
                          <a:spcPct val="107000"/>
                        </a:lnSpc>
                        <a:spcAft>
                          <a:spcPts val="0"/>
                        </a:spcAft>
                        <a:buFont typeface="Wingdings" panose="05000000000000000000" pitchFamily="2" charset="2"/>
                        <a:buChar char=""/>
                      </a:pPr>
                      <a:r>
                        <a:rPr lang="nl-BE" sz="1400" dirty="0">
                          <a:effectLst/>
                        </a:rPr>
                        <a:t>Does the employee's level of education match the </a:t>
                      </a:r>
                      <a:r>
                        <a:rPr lang="nl-BE" sz="1400" baseline="0" dirty="0">
                          <a:effectLst/>
                        </a:rPr>
                        <a:t>level required for a </a:t>
                      </a:r>
                      <a:r>
                        <a:rPr lang="nl-BE" sz="1400" dirty="0">
                          <a:effectLst/>
                        </a:rPr>
                        <a:t>particular job?</a:t>
                      </a:r>
                    </a:p>
                    <a:p>
                      <a:pPr>
                        <a:lnSpc>
                          <a:spcPct val="107000"/>
                        </a:lnSpc>
                        <a:spcAft>
                          <a:spcPts val="0"/>
                        </a:spcAft>
                      </a:pPr>
                      <a:r>
                        <a:rPr lang="nl-BE" sz="1400" dirty="0">
                          <a:effectLst/>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3616056337"/>
                  </a:ext>
                </a:extLst>
              </a:tr>
              <a:tr h="903005">
                <a:tc>
                  <a:txBody>
                    <a:bodyPr/>
                    <a:lstStyle/>
                    <a:p>
                      <a:pPr>
                        <a:lnSpc>
                          <a:spcPct val="107000"/>
                        </a:lnSpc>
                        <a:spcAft>
                          <a:spcPts val="0"/>
                        </a:spcAft>
                      </a:pPr>
                      <a:r>
                        <a:rPr lang="nl-BE" sz="1600" dirty="0">
                          <a:effectLst/>
                        </a:rPr>
                        <a:t> fit horizontally</a:t>
                      </a:r>
                    </a:p>
                    <a:p>
                      <a:pPr marL="342900" lvl="0" indent="-342900">
                        <a:lnSpc>
                          <a:spcPct val="107000"/>
                        </a:lnSpc>
                        <a:spcAft>
                          <a:spcPts val="0"/>
                        </a:spcAft>
                        <a:buFont typeface="Wingdings" panose="05000000000000000000" pitchFamily="2" charset="2"/>
                        <a:buChar char=""/>
                      </a:pPr>
                      <a:r>
                        <a:rPr lang="nl-BE" sz="1400" dirty="0">
                          <a:effectLst/>
                        </a:rPr>
                        <a:t>Does the job field match </a:t>
                      </a:r>
                      <a:r>
                        <a:rPr lang="nl-BE" sz="1400" dirty="0" err="1">
                          <a:effectLst/>
                        </a:rPr>
                        <a:t>the</a:t>
                      </a:r>
                      <a:r>
                        <a:rPr lang="nl-BE" sz="1400" dirty="0">
                          <a:effectLst/>
                        </a:rPr>
                        <a:t> </a:t>
                      </a:r>
                      <a:r>
                        <a:rPr lang="nl-BE" sz="1400" dirty="0" err="1">
                          <a:effectLst/>
                        </a:rPr>
                        <a:t>degree</a:t>
                      </a:r>
                      <a:r>
                        <a:rPr lang="nl-BE" sz="1400" dirty="0">
                          <a:effectLst/>
                        </a:rPr>
                        <a:t>?</a:t>
                      </a:r>
                    </a:p>
                    <a:p>
                      <a:pPr>
                        <a:lnSpc>
                          <a:spcPct val="107000"/>
                        </a:lnSpc>
                        <a:spcAft>
                          <a:spcPts val="0"/>
                        </a:spcAft>
                      </a:pPr>
                      <a:r>
                        <a:rPr lang="nl-BE" sz="1400" dirty="0">
                          <a:effectLst/>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302768194"/>
                  </a:ext>
                </a:extLst>
              </a:tr>
              <a:tr h="858140">
                <a:tc>
                  <a:txBody>
                    <a:bodyPr/>
                    <a:lstStyle/>
                    <a:p>
                      <a:pPr>
                        <a:lnSpc>
                          <a:spcPct val="107000"/>
                        </a:lnSpc>
                        <a:spcAft>
                          <a:spcPts val="0"/>
                        </a:spcAft>
                      </a:pPr>
                      <a:r>
                        <a:rPr lang="nl-BE" sz="1600" dirty="0">
                          <a:effectLst/>
                        </a:rPr>
                        <a:t> fit competencies</a:t>
                      </a:r>
                    </a:p>
                    <a:p>
                      <a:pPr marL="342900" lvl="0" indent="-342900">
                        <a:lnSpc>
                          <a:spcPct val="107000"/>
                        </a:lnSpc>
                        <a:spcAft>
                          <a:spcPts val="0"/>
                        </a:spcAft>
                        <a:buFont typeface="Wingdings" panose="05000000000000000000" pitchFamily="2" charset="2"/>
                        <a:buChar char=""/>
                      </a:pPr>
                      <a:r>
                        <a:rPr lang="nl-BE" sz="1400" dirty="0">
                          <a:effectLst/>
                        </a:rPr>
                        <a:t>Are the competencies, acquired in </a:t>
                      </a:r>
                      <a:r>
                        <a:rPr lang="nl-BE" sz="1400" dirty="0" err="1">
                          <a:effectLst/>
                        </a:rPr>
                        <a:t>degree</a:t>
                      </a:r>
                      <a:r>
                        <a:rPr lang="nl-BE" sz="1400" dirty="0">
                          <a:effectLst/>
                        </a:rPr>
                        <a:t>,  </a:t>
                      </a:r>
                      <a:r>
                        <a:rPr lang="nl-BE" sz="1400" dirty="0" err="1">
                          <a:effectLst/>
                        </a:rPr>
                        <a:t>needed</a:t>
                      </a:r>
                      <a:r>
                        <a:rPr lang="nl-BE" sz="1400" dirty="0">
                          <a:effectLst/>
                        </a:rPr>
                        <a:t> </a:t>
                      </a:r>
                      <a:r>
                        <a:rPr lang="nl-BE" sz="1400" dirty="0" err="1">
                          <a:effectLst/>
                        </a:rPr>
                        <a:t>for</a:t>
                      </a:r>
                      <a:r>
                        <a:rPr lang="nl-BE" sz="1400" dirty="0">
                          <a:effectLst/>
                        </a:rPr>
                        <a:t> </a:t>
                      </a:r>
                      <a:r>
                        <a:rPr lang="nl-BE" sz="1400" dirty="0" err="1">
                          <a:effectLst/>
                        </a:rPr>
                        <a:t>the</a:t>
                      </a:r>
                      <a:r>
                        <a:rPr lang="nl-BE" sz="1400" dirty="0">
                          <a:effectLst/>
                        </a:rPr>
                        <a:t> job?</a:t>
                      </a:r>
                    </a:p>
                    <a:p>
                      <a:pPr>
                        <a:lnSpc>
                          <a:spcPct val="107000"/>
                        </a:lnSpc>
                        <a:spcAft>
                          <a:spcPts val="0"/>
                        </a:spcAft>
                      </a:pPr>
                      <a:r>
                        <a:rPr lang="nl-BE"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920729120"/>
                  </a:ext>
                </a:extLst>
              </a:tr>
              <a:tr h="1123646">
                <a:tc>
                  <a:txBody>
                    <a:bodyPr/>
                    <a:lstStyle/>
                    <a:p>
                      <a:pPr>
                        <a:lnSpc>
                          <a:spcPct val="107000"/>
                        </a:lnSpc>
                        <a:spcAft>
                          <a:spcPts val="0"/>
                        </a:spcAft>
                      </a:pPr>
                      <a:r>
                        <a:rPr lang="nl-BE" sz="1600" dirty="0">
                          <a:effectLst/>
                        </a:rPr>
                        <a:t> fit person environment</a:t>
                      </a:r>
                    </a:p>
                    <a:p>
                      <a:pPr marL="342900" lvl="0" indent="-342900">
                        <a:lnSpc>
                          <a:spcPct val="107000"/>
                        </a:lnSpc>
                        <a:spcAft>
                          <a:spcPts val="0"/>
                        </a:spcAft>
                        <a:buFont typeface="Wingdings" panose="05000000000000000000" pitchFamily="2" charset="2"/>
                        <a:buChar char=""/>
                      </a:pPr>
                      <a:r>
                        <a:rPr lang="nl-BE" sz="1400" dirty="0">
                          <a:effectLst/>
                        </a:rPr>
                        <a:t>Does the organizational culture of the company/organization match the employee's personality? </a:t>
                      </a:r>
                    </a:p>
                    <a:p>
                      <a:pPr>
                        <a:lnSpc>
                          <a:spcPct val="107000"/>
                        </a:lnSpc>
                        <a:spcAft>
                          <a:spcPts val="0"/>
                        </a:spcAft>
                      </a:pPr>
                      <a:r>
                        <a:rPr lang="nl-BE" sz="1400" dirty="0">
                          <a:effectLst/>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825701796"/>
                  </a:ext>
                </a:extLst>
              </a:tr>
            </a:tbl>
          </a:graphicData>
        </a:graphic>
      </p:graphicFrame>
      <p:sp>
        <p:nvSpPr>
          <p:cNvPr id="2" name="Rectangle 1">
            <a:extLst>
              <a:ext uri="{FF2B5EF4-FFF2-40B4-BE49-F238E27FC236}">
                <a16:creationId xmlns:a16="http://schemas.microsoft.com/office/drawing/2014/main" id="{61C3C0EF-BFCB-4C2C-8194-8FC9DACB60E9}"/>
              </a:ext>
            </a:extLst>
          </p:cNvPr>
          <p:cNvSpPr/>
          <p:nvPr/>
        </p:nvSpPr>
        <p:spPr>
          <a:xfrm>
            <a:off x="956554" y="1807431"/>
            <a:ext cx="5784714" cy="4154984"/>
          </a:xfrm>
          <a:prstGeom prst="rect">
            <a:avLst/>
          </a:prstGeom>
        </p:spPr>
        <p:txBody>
          <a:bodyPr wrap="square">
            <a:spAutoFit/>
          </a:bodyPr>
          <a:lstStyle/>
          <a:p>
            <a:r>
              <a:rPr lang="nl-BE" sz="2400" b="1" dirty="0"/>
              <a:t>Top </a:t>
            </a:r>
            <a:r>
              <a:rPr lang="nl-BE" sz="2400" b="1" dirty="0" err="1"/>
              <a:t>three</a:t>
            </a:r>
            <a:r>
              <a:rPr lang="nl-BE" sz="2400" b="1" dirty="0"/>
              <a:t> </a:t>
            </a:r>
            <a:r>
              <a:rPr lang="nl-BE" sz="2400" b="1" dirty="0" err="1"/>
              <a:t>desired</a:t>
            </a:r>
            <a:r>
              <a:rPr lang="nl-BE" sz="2400" b="1" dirty="0"/>
              <a:t> sectors: </a:t>
            </a:r>
          </a:p>
          <a:p>
            <a:pPr lvl="1" indent="-342900">
              <a:buFont typeface="+mj-lt"/>
              <a:buAutoNum type="arabicPeriod"/>
            </a:pPr>
            <a:r>
              <a:rPr lang="nl-BE" sz="2400" dirty="0"/>
              <a:t>Cultural sector</a:t>
            </a:r>
          </a:p>
          <a:p>
            <a:pPr lvl="1" indent="-342900">
              <a:buFont typeface="+mj-lt"/>
              <a:buAutoNum type="arabicPeriod"/>
            </a:pPr>
            <a:r>
              <a:rPr lang="nl-BE" sz="2400" dirty="0"/>
              <a:t>Media</a:t>
            </a:r>
          </a:p>
          <a:p>
            <a:pPr lvl="1" indent="-342900">
              <a:buFont typeface="+mj-lt"/>
              <a:buAutoNum type="arabicPeriod"/>
            </a:pPr>
            <a:r>
              <a:rPr lang="nl-BE" sz="2400" dirty="0"/>
              <a:t>Education</a:t>
            </a:r>
          </a:p>
          <a:p>
            <a:pPr lvl="1" indent="-342900">
              <a:buFont typeface="+mj-lt"/>
              <a:buAutoNum type="arabicPeriod"/>
            </a:pPr>
            <a:endParaRPr lang="nl-BE" sz="2400" dirty="0"/>
          </a:p>
          <a:p>
            <a:pPr marL="114300" lvl="1"/>
            <a:r>
              <a:rPr lang="nl-BE" sz="2400" dirty="0"/>
              <a:t>BUT cf. the theory of "fit" makes it clear that the horizontal fit is not the only possible fit.... </a:t>
            </a:r>
          </a:p>
          <a:p>
            <a:pPr marL="114300" lvl="1"/>
            <a:r>
              <a:rPr lang="nl-BE" sz="2400" dirty="0"/>
              <a:t> 	- vertical fit</a:t>
            </a:r>
          </a:p>
          <a:p>
            <a:pPr marL="114300" lvl="1"/>
            <a:r>
              <a:rPr lang="nl-BE" sz="2400" dirty="0"/>
              <a:t>	- competencies (!)</a:t>
            </a:r>
          </a:p>
          <a:p>
            <a:pPr marL="114300" lvl="1"/>
            <a:r>
              <a:rPr lang="nl-BE" sz="2400" dirty="0"/>
              <a:t>	- person-environment</a:t>
            </a:r>
          </a:p>
        </p:txBody>
      </p:sp>
      <p:sp>
        <p:nvSpPr>
          <p:cNvPr id="7" name="Title 1">
            <a:extLst>
              <a:ext uri="{FF2B5EF4-FFF2-40B4-BE49-F238E27FC236}">
                <a16:creationId xmlns:a16="http://schemas.microsoft.com/office/drawing/2014/main" id="{5AFDD8D6-B276-427D-9F0F-38F215B885DE}"/>
              </a:ext>
            </a:extLst>
          </p:cNvPr>
          <p:cNvSpPr>
            <a:spLocks noGrp="1"/>
          </p:cNvSpPr>
          <p:nvPr>
            <p:ph type="title"/>
          </p:nvPr>
        </p:nvSpPr>
        <p:spPr>
          <a:xfrm>
            <a:off x="838200" y="365125"/>
            <a:ext cx="10515600" cy="1325563"/>
          </a:xfrm>
        </p:spPr>
        <p:txBody>
          <a:bodyPr>
            <a:normAutofit/>
          </a:bodyPr>
          <a:lstStyle/>
          <a:p>
            <a:r>
              <a:rPr lang="en-US" dirty="0"/>
              <a:t>Where do you want to work?</a:t>
            </a:r>
            <a:endParaRPr lang="nl-BE" dirty="0"/>
          </a:p>
        </p:txBody>
      </p:sp>
      <p:sp>
        <p:nvSpPr>
          <p:cNvPr id="3" name="Arrow: Right 2">
            <a:extLst>
              <a:ext uri="{FF2B5EF4-FFF2-40B4-BE49-F238E27FC236}">
                <a16:creationId xmlns:a16="http://schemas.microsoft.com/office/drawing/2014/main" id="{8B602B2C-CCE5-46A5-AAED-CCCB7C85C06E}"/>
              </a:ext>
            </a:extLst>
          </p:cNvPr>
          <p:cNvSpPr/>
          <p:nvPr/>
        </p:nvSpPr>
        <p:spPr>
          <a:xfrm>
            <a:off x="6484028" y="2817628"/>
            <a:ext cx="414669" cy="1701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14555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EE72-86DD-E217-403A-0E183FDB157A}"/>
              </a:ext>
            </a:extLst>
          </p:cNvPr>
          <p:cNvSpPr>
            <a:spLocks noGrp="1"/>
          </p:cNvSpPr>
          <p:nvPr>
            <p:ph type="title"/>
          </p:nvPr>
        </p:nvSpPr>
        <p:spPr/>
        <p:txBody>
          <a:bodyPr/>
          <a:lstStyle/>
          <a:p>
            <a:r>
              <a:rPr lang="en-US" dirty="0"/>
              <a:t>Peer reflection</a:t>
            </a:r>
            <a:endParaRPr lang="nl-BE" dirty="0"/>
          </a:p>
        </p:txBody>
      </p:sp>
      <p:pic>
        <p:nvPicPr>
          <p:cNvPr id="5" name="Content Placeholder 4" descr="Graphical user interface, text, application&#10;&#10;Description automatically generated">
            <a:extLst>
              <a:ext uri="{FF2B5EF4-FFF2-40B4-BE49-F238E27FC236}">
                <a16:creationId xmlns:a16="http://schemas.microsoft.com/office/drawing/2014/main" id="{ABE2A06F-ED5C-0238-FDD9-214AB3655A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6471" y="1847659"/>
            <a:ext cx="5039058" cy="3670300"/>
          </a:xfrm>
        </p:spPr>
      </p:pic>
      <p:sp>
        <p:nvSpPr>
          <p:cNvPr id="3" name="Rectangle 2">
            <a:extLst>
              <a:ext uri="{FF2B5EF4-FFF2-40B4-BE49-F238E27FC236}">
                <a16:creationId xmlns:a16="http://schemas.microsoft.com/office/drawing/2014/main" id="{D2C4BB66-3E48-48DD-17B0-94313C84CFE1}"/>
              </a:ext>
            </a:extLst>
          </p:cNvPr>
          <p:cNvSpPr/>
          <p:nvPr/>
        </p:nvSpPr>
        <p:spPr>
          <a:xfrm>
            <a:off x="6114361" y="3216925"/>
            <a:ext cx="2435066" cy="104660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08872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BA14-586E-47AE-A209-2C8CEF006A92}"/>
              </a:ext>
            </a:extLst>
          </p:cNvPr>
          <p:cNvSpPr>
            <a:spLocks noGrp="1"/>
          </p:cNvSpPr>
          <p:nvPr>
            <p:ph type="title"/>
          </p:nvPr>
        </p:nvSpPr>
        <p:spPr/>
        <p:txBody>
          <a:bodyPr/>
          <a:lstStyle/>
          <a:p>
            <a:r>
              <a:rPr lang="en-US" dirty="0"/>
              <a:t>Peer reflection</a:t>
            </a:r>
            <a:endParaRPr lang="nl-BE" dirty="0"/>
          </a:p>
        </p:txBody>
      </p:sp>
      <p:sp>
        <p:nvSpPr>
          <p:cNvPr id="3" name="Content Placeholder 2">
            <a:extLst>
              <a:ext uri="{FF2B5EF4-FFF2-40B4-BE49-F238E27FC236}">
                <a16:creationId xmlns:a16="http://schemas.microsoft.com/office/drawing/2014/main" id="{3154DB09-12DA-463C-9E8F-AF64F39B653D}"/>
              </a:ext>
            </a:extLst>
          </p:cNvPr>
          <p:cNvSpPr>
            <a:spLocks noGrp="1"/>
          </p:cNvSpPr>
          <p:nvPr>
            <p:ph idx="1"/>
          </p:nvPr>
        </p:nvSpPr>
        <p:spPr/>
        <p:txBody>
          <a:bodyPr>
            <a:normAutofit fontScale="92500"/>
          </a:bodyPr>
          <a:lstStyle/>
          <a:p>
            <a:pPr marL="0" indent="0">
              <a:buNone/>
            </a:pPr>
            <a:r>
              <a:rPr lang="nl-BE" dirty="0"/>
              <a:t>In this exercise, you will exchange your skills profile with a fellow student and perform some reflection steps together to better understand the meaning of your profile through comparison and feedback. </a:t>
            </a:r>
            <a:r>
              <a:rPr lang="nl-BE" dirty="0">
                <a:sym typeface="Wingdings" panose="05000000000000000000" pitchFamily="2" charset="2"/>
              </a:rPr>
              <a:t> 2 to 3 students</a:t>
            </a:r>
            <a:endParaRPr lang="nl-BE" dirty="0"/>
          </a:p>
          <a:p>
            <a:pPr marL="0" indent="0">
              <a:buNone/>
            </a:pPr>
            <a:endParaRPr lang="nl-BE" dirty="0"/>
          </a:p>
          <a:p>
            <a:pPr marL="0" indent="0">
              <a:buNone/>
            </a:pPr>
            <a:r>
              <a:rPr lang="nl-BE" dirty="0"/>
              <a:t>The goal is to deepen your understanding of your skills profile and inspire and motivate each other to continue on your career journey.</a:t>
            </a:r>
          </a:p>
          <a:p>
            <a:pPr marL="0" indent="0">
              <a:buNone/>
            </a:pPr>
            <a:endParaRPr lang="nl-BE" dirty="0"/>
          </a:p>
          <a:p>
            <a:pPr marL="0" indent="0">
              <a:buNone/>
            </a:pPr>
            <a:r>
              <a:rPr lang="nl-BE" dirty="0"/>
              <a:t>Tight timing!</a:t>
            </a:r>
          </a:p>
        </p:txBody>
      </p:sp>
    </p:spTree>
    <p:extLst>
      <p:ext uri="{BB962C8B-B14F-4D97-AF65-F5344CB8AC3E}">
        <p14:creationId xmlns:p14="http://schemas.microsoft.com/office/powerpoint/2010/main" val="4163769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EE72-86DD-E217-403A-0E183FDB157A}"/>
              </a:ext>
            </a:extLst>
          </p:cNvPr>
          <p:cNvSpPr>
            <a:spLocks noGrp="1"/>
          </p:cNvSpPr>
          <p:nvPr>
            <p:ph type="title"/>
          </p:nvPr>
        </p:nvSpPr>
        <p:spPr/>
        <p:txBody>
          <a:bodyPr/>
          <a:lstStyle/>
          <a:p>
            <a:r>
              <a:rPr lang="en-US" dirty="0"/>
              <a:t>Collect your statements</a:t>
            </a:r>
            <a:endParaRPr lang="nl-BE" dirty="0"/>
          </a:p>
        </p:txBody>
      </p:sp>
      <p:pic>
        <p:nvPicPr>
          <p:cNvPr id="5" name="Content Placeholder 4" descr="Graphical user interface, text, application&#10;&#10;Description automatically generated">
            <a:extLst>
              <a:ext uri="{FF2B5EF4-FFF2-40B4-BE49-F238E27FC236}">
                <a16:creationId xmlns:a16="http://schemas.microsoft.com/office/drawing/2014/main" id="{ABE2A06F-ED5C-0238-FDD9-214AB3655A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6471" y="1847659"/>
            <a:ext cx="5039058" cy="3670300"/>
          </a:xfrm>
        </p:spPr>
      </p:pic>
      <p:sp>
        <p:nvSpPr>
          <p:cNvPr id="3" name="Rectangle 2">
            <a:extLst>
              <a:ext uri="{FF2B5EF4-FFF2-40B4-BE49-F238E27FC236}">
                <a16:creationId xmlns:a16="http://schemas.microsoft.com/office/drawing/2014/main" id="{D2C4BB66-3E48-48DD-17B0-94313C84CFE1}"/>
              </a:ext>
            </a:extLst>
          </p:cNvPr>
          <p:cNvSpPr/>
          <p:nvPr/>
        </p:nvSpPr>
        <p:spPr>
          <a:xfrm>
            <a:off x="3576471" y="4362679"/>
            <a:ext cx="2435066" cy="104660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70951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8835-80CC-4E47-AFD1-C9D45800E8F9}"/>
              </a:ext>
            </a:extLst>
          </p:cNvPr>
          <p:cNvSpPr>
            <a:spLocks noGrp="1"/>
          </p:cNvSpPr>
          <p:nvPr>
            <p:ph type="title"/>
          </p:nvPr>
        </p:nvSpPr>
        <p:spPr/>
        <p:txBody>
          <a:bodyPr/>
          <a:lstStyle/>
          <a:p>
            <a:r>
              <a:rPr lang="en-US" dirty="0"/>
              <a:t>Collect your statements</a:t>
            </a:r>
            <a:endParaRPr lang="nl-BE" dirty="0"/>
          </a:p>
        </p:txBody>
      </p:sp>
      <p:sp>
        <p:nvSpPr>
          <p:cNvPr id="3" name="Content Placeholder 2">
            <a:extLst>
              <a:ext uri="{FF2B5EF4-FFF2-40B4-BE49-F238E27FC236}">
                <a16:creationId xmlns:a16="http://schemas.microsoft.com/office/drawing/2014/main" id="{E92020E8-F21B-4BCB-9536-62D6EB4F5B7B}"/>
              </a:ext>
            </a:extLst>
          </p:cNvPr>
          <p:cNvSpPr>
            <a:spLocks noGrp="1"/>
          </p:cNvSpPr>
          <p:nvPr>
            <p:ph idx="1"/>
          </p:nvPr>
        </p:nvSpPr>
        <p:spPr/>
        <p:txBody>
          <a:bodyPr>
            <a:normAutofit fontScale="85000" lnSpcReduction="10000"/>
          </a:bodyPr>
          <a:lstStyle/>
          <a:p>
            <a:pPr marL="0" indent="0">
              <a:buNone/>
            </a:pPr>
            <a:r>
              <a:rPr lang="nl-BE" dirty="0"/>
              <a:t>In this exercise, you increase your self-awareness and profiling by creating short experiences that show how you used your skills in different situations. </a:t>
            </a:r>
          </a:p>
          <a:p>
            <a:pPr marL="0" indent="0">
              <a:buNone/>
            </a:pPr>
            <a:endParaRPr lang="nl-BE" dirty="0"/>
          </a:p>
          <a:p>
            <a:pPr marL="0" indent="0">
              <a:buNone/>
            </a:pPr>
            <a:r>
              <a:rPr lang="nl-BE" dirty="0"/>
              <a:t>You are going to link your skills to experiences to prove that you have that skill.</a:t>
            </a:r>
          </a:p>
          <a:p>
            <a:pPr>
              <a:buFontTx/>
              <a:buChar char="-"/>
            </a:pPr>
            <a:r>
              <a:rPr lang="nl-BE" dirty="0"/>
              <a:t>Skills: inspiration from our profile test (see report or website)</a:t>
            </a:r>
          </a:p>
          <a:p>
            <a:pPr>
              <a:buFontTx/>
              <a:buChar char="-"/>
            </a:pPr>
            <a:r>
              <a:rPr lang="nl-BE" dirty="0"/>
              <a:t>Experiences: not only work experiences, but general (studies, social life, ...)</a:t>
            </a:r>
          </a:p>
          <a:p>
            <a:pPr marL="0" indent="0">
              <a:buNone/>
            </a:pPr>
            <a:endParaRPr lang="nl-BE" dirty="0"/>
          </a:p>
          <a:p>
            <a:pPr marL="0" indent="0">
              <a:buNone/>
            </a:pPr>
            <a:r>
              <a:rPr lang="nl-BE" dirty="0"/>
              <a:t>You can use these in cover letters or when verbally expressing your experiences, for example during job interviews but also for more informal moments.</a:t>
            </a:r>
          </a:p>
        </p:txBody>
      </p:sp>
    </p:spTree>
    <p:extLst>
      <p:ext uri="{BB962C8B-B14F-4D97-AF65-F5344CB8AC3E}">
        <p14:creationId xmlns:p14="http://schemas.microsoft.com/office/powerpoint/2010/main" val="244724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2E5F-6FA9-08E0-302D-E34B0C15576E}"/>
              </a:ext>
            </a:extLst>
          </p:cNvPr>
          <p:cNvSpPr>
            <a:spLocks noGrp="1"/>
          </p:cNvSpPr>
          <p:nvPr>
            <p:ph type="title"/>
          </p:nvPr>
        </p:nvSpPr>
        <p:spPr/>
        <p:txBody>
          <a:bodyPr/>
          <a:lstStyle/>
          <a:p>
            <a:r>
              <a:rPr lang="en-US" dirty="0"/>
              <a:t>The skills of an Arts student? </a:t>
            </a:r>
            <a:endParaRPr lang="nl-BE" dirty="0"/>
          </a:p>
        </p:txBody>
      </p:sp>
      <p:graphicFrame>
        <p:nvGraphicFramePr>
          <p:cNvPr id="4" name="Diagram 3">
            <a:extLst>
              <a:ext uri="{FF2B5EF4-FFF2-40B4-BE49-F238E27FC236}">
                <a16:creationId xmlns:a16="http://schemas.microsoft.com/office/drawing/2014/main" id="{7E69F3D9-7232-9B5D-45E5-DF6228CE40C2}"/>
              </a:ext>
            </a:extLst>
          </p:cNvPr>
          <p:cNvGraphicFramePr/>
          <p:nvPr>
            <p:extLst>
              <p:ext uri="{D42A27DB-BD31-4B8C-83A1-F6EECF244321}">
                <p14:modId xmlns:p14="http://schemas.microsoft.com/office/powerpoint/2010/main" val="4265493185"/>
              </p:ext>
            </p:extLst>
          </p:nvPr>
        </p:nvGraphicFramePr>
        <p:xfrm>
          <a:off x="1884217" y="1063735"/>
          <a:ext cx="9304714" cy="5541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DDC90F5-676A-4358-A1B6-D8B87099D601}"/>
              </a:ext>
            </a:extLst>
          </p:cNvPr>
          <p:cNvSpPr/>
          <p:nvPr/>
        </p:nvSpPr>
        <p:spPr>
          <a:xfrm>
            <a:off x="2229706" y="2389298"/>
            <a:ext cx="8613736" cy="29634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The ASSET-H skills profile for Arts students.</a:t>
            </a:r>
            <a:endParaRPr lang="nl-BE" sz="4800" dirty="0"/>
          </a:p>
        </p:txBody>
      </p:sp>
    </p:spTree>
    <p:extLst>
      <p:ext uri="{BB962C8B-B14F-4D97-AF65-F5344CB8AC3E}">
        <p14:creationId xmlns:p14="http://schemas.microsoft.com/office/powerpoint/2010/main" val="38628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8835-80CC-4E47-AFD1-C9D45800E8F9}"/>
              </a:ext>
            </a:extLst>
          </p:cNvPr>
          <p:cNvSpPr>
            <a:spLocks noGrp="1"/>
          </p:cNvSpPr>
          <p:nvPr>
            <p:ph type="title"/>
          </p:nvPr>
        </p:nvSpPr>
        <p:spPr/>
        <p:txBody>
          <a:bodyPr/>
          <a:lstStyle/>
          <a:p>
            <a:r>
              <a:rPr lang="en-US" dirty="0"/>
              <a:t>Collect your statements</a:t>
            </a:r>
            <a:endParaRPr lang="nl-BE" dirty="0"/>
          </a:p>
        </p:txBody>
      </p:sp>
      <p:sp>
        <p:nvSpPr>
          <p:cNvPr id="3" name="Content Placeholder 2">
            <a:extLst>
              <a:ext uri="{FF2B5EF4-FFF2-40B4-BE49-F238E27FC236}">
                <a16:creationId xmlns:a16="http://schemas.microsoft.com/office/drawing/2014/main" id="{E92020E8-F21B-4BCB-9536-62D6EB4F5B7B}"/>
              </a:ext>
            </a:extLst>
          </p:cNvPr>
          <p:cNvSpPr>
            <a:spLocks noGrp="1"/>
          </p:cNvSpPr>
          <p:nvPr>
            <p:ph idx="1"/>
          </p:nvPr>
        </p:nvSpPr>
        <p:spPr/>
        <p:txBody>
          <a:bodyPr>
            <a:normAutofit/>
          </a:bodyPr>
          <a:lstStyle/>
          <a:p>
            <a:pPr marL="0" indent="0">
              <a:buNone/>
            </a:pPr>
            <a:r>
              <a:rPr lang="nl-BE" dirty="0"/>
              <a:t>Start with one skill</a:t>
            </a:r>
          </a:p>
          <a:p>
            <a:pPr marL="0" indent="0">
              <a:buNone/>
            </a:pPr>
            <a:endParaRPr lang="nl-BE" dirty="0"/>
          </a:p>
          <a:p>
            <a:pPr marL="0" indent="0">
              <a:buNone/>
            </a:pPr>
            <a:r>
              <a:rPr lang="nl-BE" dirty="0"/>
              <a:t>If you still have time left, do the same exercise for other skills</a:t>
            </a:r>
          </a:p>
        </p:txBody>
      </p:sp>
    </p:spTree>
    <p:extLst>
      <p:ext uri="{BB962C8B-B14F-4D97-AF65-F5344CB8AC3E}">
        <p14:creationId xmlns:p14="http://schemas.microsoft.com/office/powerpoint/2010/main" val="2005563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EE72-86DD-E217-403A-0E183FDB157A}"/>
              </a:ext>
            </a:extLst>
          </p:cNvPr>
          <p:cNvSpPr>
            <a:spLocks noGrp="1"/>
          </p:cNvSpPr>
          <p:nvPr>
            <p:ph type="title"/>
          </p:nvPr>
        </p:nvSpPr>
        <p:spPr/>
        <p:txBody>
          <a:bodyPr/>
          <a:lstStyle/>
          <a:p>
            <a:r>
              <a:rPr lang="en-US" dirty="0"/>
              <a:t>What </a:t>
            </a:r>
            <a:r>
              <a:rPr lang="en-US" dirty="0" err="1"/>
              <a:t>next</a:t>
            </a:r>
            <a:r>
              <a:rPr lang="en-US" dirty="0"/>
              <a:t>?</a:t>
            </a:r>
            <a:endParaRPr lang="nl-BE" dirty="0"/>
          </a:p>
        </p:txBody>
      </p:sp>
      <p:pic>
        <p:nvPicPr>
          <p:cNvPr id="10" name="Content Placeholder 9" descr="Graphical user interface, application, Teams&#10;&#10;Description automatically generated">
            <a:extLst>
              <a:ext uri="{FF2B5EF4-FFF2-40B4-BE49-F238E27FC236}">
                <a16:creationId xmlns:a16="http://schemas.microsoft.com/office/drawing/2014/main" id="{41632D8F-6C1C-B74F-BC7E-B785B425A0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2222" y="1825625"/>
            <a:ext cx="5467556" cy="3670300"/>
          </a:xfrm>
        </p:spPr>
      </p:pic>
      <p:sp>
        <p:nvSpPr>
          <p:cNvPr id="11" name="Rectangle 10">
            <a:extLst>
              <a:ext uri="{FF2B5EF4-FFF2-40B4-BE49-F238E27FC236}">
                <a16:creationId xmlns:a16="http://schemas.microsoft.com/office/drawing/2014/main" id="{86471F54-70DF-32DF-DF51-5396D7340FF8}"/>
              </a:ext>
            </a:extLst>
          </p:cNvPr>
          <p:cNvSpPr/>
          <p:nvPr/>
        </p:nvSpPr>
        <p:spPr>
          <a:xfrm>
            <a:off x="6163235" y="3110579"/>
            <a:ext cx="2435066" cy="104660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extLst>
              <a:ext uri="{FF2B5EF4-FFF2-40B4-BE49-F238E27FC236}">
                <a16:creationId xmlns:a16="http://schemas.microsoft.com/office/drawing/2014/main" id="{EFED2E47-9D1F-DC50-A40D-078C7B72769F}"/>
              </a:ext>
            </a:extLst>
          </p:cNvPr>
          <p:cNvSpPr/>
          <p:nvPr/>
        </p:nvSpPr>
        <p:spPr>
          <a:xfrm>
            <a:off x="3456351" y="4287730"/>
            <a:ext cx="2435066" cy="104660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58514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3954-1DCA-3EBE-04E0-5F09E54C9FC7}"/>
              </a:ext>
            </a:extLst>
          </p:cNvPr>
          <p:cNvSpPr>
            <a:spLocks noGrp="1"/>
          </p:cNvSpPr>
          <p:nvPr>
            <p:ph type="title"/>
          </p:nvPr>
        </p:nvSpPr>
        <p:spPr/>
        <p:txBody>
          <a:bodyPr/>
          <a:lstStyle/>
          <a:p>
            <a:r>
              <a:rPr lang="en-US"/>
              <a:t>What next?</a:t>
            </a:r>
            <a:endParaRPr lang="nl-BE" dirty="0"/>
          </a:p>
        </p:txBody>
      </p:sp>
      <p:pic>
        <p:nvPicPr>
          <p:cNvPr id="5" name="Content Placeholder 4" descr="Graphical user interface, application, website&#10;&#10;Description automatically generated">
            <a:extLst>
              <a:ext uri="{FF2B5EF4-FFF2-40B4-BE49-F238E27FC236}">
                <a16:creationId xmlns:a16="http://schemas.microsoft.com/office/drawing/2014/main" id="{637D58BF-C68F-5F83-2FAE-4C153FD7F8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8431" y="1362157"/>
            <a:ext cx="8335137" cy="4133686"/>
          </a:xfrm>
        </p:spPr>
      </p:pic>
      <p:sp>
        <p:nvSpPr>
          <p:cNvPr id="6" name="Rectangle 5">
            <a:extLst>
              <a:ext uri="{FF2B5EF4-FFF2-40B4-BE49-F238E27FC236}">
                <a16:creationId xmlns:a16="http://schemas.microsoft.com/office/drawing/2014/main" id="{6FEAFD31-2C66-61A4-11CD-FE264C7306CF}"/>
              </a:ext>
            </a:extLst>
          </p:cNvPr>
          <p:cNvSpPr/>
          <p:nvPr/>
        </p:nvSpPr>
        <p:spPr>
          <a:xfrm>
            <a:off x="4932254" y="1362157"/>
            <a:ext cx="863428" cy="3285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extLst>
              <a:ext uri="{FF2B5EF4-FFF2-40B4-BE49-F238E27FC236}">
                <a16:creationId xmlns:a16="http://schemas.microsoft.com/office/drawing/2014/main" id="{14DD65E5-28F1-E4A8-CC5F-387C5E87FF33}"/>
              </a:ext>
            </a:extLst>
          </p:cNvPr>
          <p:cNvSpPr/>
          <p:nvPr/>
        </p:nvSpPr>
        <p:spPr>
          <a:xfrm>
            <a:off x="5931819" y="1810392"/>
            <a:ext cx="863428" cy="3285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339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A716-D7DF-4C34-8A4C-3170D84822A2}"/>
              </a:ext>
            </a:extLst>
          </p:cNvPr>
          <p:cNvSpPr>
            <a:spLocks noGrp="1"/>
          </p:cNvSpPr>
          <p:nvPr>
            <p:ph type="title"/>
          </p:nvPr>
        </p:nvSpPr>
        <p:spPr/>
        <p:txBody>
          <a:bodyPr/>
          <a:lstStyle/>
          <a:p>
            <a:r>
              <a:rPr lang="en-US" dirty="0" err="1"/>
              <a:t>Thanks</a:t>
            </a:r>
            <a:r>
              <a:rPr lang="en-US" dirty="0"/>
              <a:t>! </a:t>
            </a:r>
            <a:endParaRPr lang="nl-BE" dirty="0"/>
          </a:p>
        </p:txBody>
      </p:sp>
      <p:sp>
        <p:nvSpPr>
          <p:cNvPr id="3" name="Text Placeholder 2">
            <a:extLst>
              <a:ext uri="{FF2B5EF4-FFF2-40B4-BE49-F238E27FC236}">
                <a16:creationId xmlns:a16="http://schemas.microsoft.com/office/drawing/2014/main" id="{855F9284-A83A-4244-91B9-4B51114AB081}"/>
              </a:ext>
            </a:extLst>
          </p:cNvPr>
          <p:cNvSpPr>
            <a:spLocks noGrp="1"/>
          </p:cNvSpPr>
          <p:nvPr>
            <p:ph type="body" idx="1"/>
          </p:nvPr>
        </p:nvSpPr>
        <p:spPr/>
        <p:txBody>
          <a:bodyPr/>
          <a:lstStyle/>
          <a:p>
            <a:r>
              <a:rPr lang="nl-BE"/>
              <a:t>More information:</a:t>
            </a:r>
            <a:endParaRPr lang="nl-BE" dirty="0"/>
          </a:p>
          <a:p>
            <a:r>
              <a:rPr lang="en-US" dirty="0">
                <a:hlinkClick r:id="rId2"/>
              </a:rPr>
              <a:t>https://www.assethproject.eu/ </a:t>
            </a:r>
          </a:p>
          <a:p>
            <a:endParaRPr lang="nl-BE" dirty="0"/>
          </a:p>
        </p:txBody>
      </p:sp>
      <p:pic>
        <p:nvPicPr>
          <p:cNvPr id="4" name="Picture 3">
            <a:extLst>
              <a:ext uri="{FF2B5EF4-FFF2-40B4-BE49-F238E27FC236}">
                <a16:creationId xmlns:a16="http://schemas.microsoft.com/office/drawing/2014/main" id="{72694FAF-5445-4A29-B836-769795CBA8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1844" y="345484"/>
            <a:ext cx="2532137" cy="2532137"/>
          </a:xfrm>
          <a:prstGeom prst="rect">
            <a:avLst/>
          </a:prstGeom>
        </p:spPr>
      </p:pic>
    </p:spTree>
    <p:extLst>
      <p:ext uri="{BB962C8B-B14F-4D97-AF65-F5344CB8AC3E}">
        <p14:creationId xmlns:p14="http://schemas.microsoft.com/office/powerpoint/2010/main" val="358602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734"/>
            <a:ext cx="10515600" cy="1325563"/>
          </a:xfrm>
        </p:spPr>
        <p:txBody>
          <a:bodyPr/>
          <a:lstStyle/>
          <a:p>
            <a:r>
              <a:rPr lang="en-US" b="1" dirty="0" err="1"/>
              <a:t>Skill Profile: </a:t>
            </a:r>
            <a:br>
              <a:rPr lang="en-US" b="1" dirty="0"/>
            </a:br>
            <a:r>
              <a:rPr lang="en-US" b="1" dirty="0" err="1"/>
              <a:t>research-based</a:t>
            </a:r>
            <a:endParaRPr lang="nl-BE" b="1" dirty="0"/>
          </a:p>
        </p:txBody>
      </p:sp>
      <p:graphicFrame>
        <p:nvGraphicFramePr>
          <p:cNvPr id="3" name="Diagram 2"/>
          <p:cNvGraphicFramePr/>
          <p:nvPr>
            <p:extLst>
              <p:ext uri="{D42A27DB-BD31-4B8C-83A1-F6EECF244321}">
                <p14:modId xmlns:p14="http://schemas.microsoft.com/office/powerpoint/2010/main" val="2911705639"/>
              </p:ext>
            </p:extLst>
          </p:nvPr>
        </p:nvGraphicFramePr>
        <p:xfrm>
          <a:off x="536029" y="1027906"/>
          <a:ext cx="5750400" cy="369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137265" y="1690688"/>
            <a:ext cx="6975092" cy="2308324"/>
          </a:xfrm>
          <a:prstGeom prst="rect">
            <a:avLst/>
          </a:prstGeom>
          <a:noFill/>
        </p:spPr>
        <p:txBody>
          <a:bodyPr wrap="square" rtlCol="0">
            <a:spAutoFit/>
          </a:bodyPr>
          <a:lstStyle/>
          <a:p>
            <a:pPr marL="285750" indent="-285750">
              <a:buFontTx/>
              <a:buChar char="-"/>
            </a:pPr>
            <a:r>
              <a:rPr lang="en-US" sz="2400" dirty="0"/>
              <a:t>Bottom-up </a:t>
            </a:r>
            <a:r>
              <a:rPr lang="en-US" sz="2400" dirty="0" err="1"/>
              <a:t>approach </a:t>
            </a:r>
            <a:r>
              <a:rPr lang="en-US" sz="2400" dirty="0"/>
              <a:t>(</a:t>
            </a:r>
            <a:r>
              <a:rPr lang="en-US" sz="2400" dirty="0" err="1"/>
              <a:t>questionnaire </a:t>
            </a:r>
            <a:r>
              <a:rPr lang="en-US" sz="2400" dirty="0"/>
              <a:t>with open </a:t>
            </a:r>
            <a:r>
              <a:rPr lang="en-US" sz="2400" dirty="0" err="1"/>
              <a:t>fields</a:t>
            </a:r>
            <a:r>
              <a:rPr lang="en-US" sz="2400" dirty="0"/>
              <a:t>)</a:t>
            </a:r>
          </a:p>
          <a:p>
            <a:pPr marL="285750" indent="-285750">
              <a:buFontTx/>
              <a:buChar char="-"/>
            </a:pPr>
            <a:r>
              <a:rPr lang="nl-BE" sz="2400" dirty="0"/>
              <a:t>Quantitative analysis of large-scale questionnaire</a:t>
            </a:r>
          </a:p>
          <a:p>
            <a:pPr marL="285750" indent="-285750">
              <a:buFontTx/>
              <a:buChar char="-"/>
            </a:pPr>
            <a:r>
              <a:rPr lang="nl-BE" sz="2400" dirty="0"/>
              <a:t>List of concrete, meaningful descriptions of skills specific to students in the Faculty of Arts at KU Leuven (“Arts Profile")</a:t>
            </a:r>
          </a:p>
        </p:txBody>
      </p:sp>
    </p:spTree>
    <p:extLst>
      <p:ext uri="{BB962C8B-B14F-4D97-AF65-F5344CB8AC3E}">
        <p14:creationId xmlns:p14="http://schemas.microsoft.com/office/powerpoint/2010/main" val="102671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52370899"/>
              </p:ext>
            </p:extLst>
          </p:nvPr>
        </p:nvGraphicFramePr>
        <p:xfrm>
          <a:off x="157558" y="1181073"/>
          <a:ext cx="5677262" cy="449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154178" y="2702239"/>
            <a:ext cx="6299885" cy="2308324"/>
          </a:xfrm>
          <a:prstGeom prst="rect">
            <a:avLst/>
          </a:prstGeom>
          <a:noFill/>
        </p:spPr>
        <p:txBody>
          <a:bodyPr wrap="square" rtlCol="0">
            <a:spAutoFit/>
          </a:bodyPr>
          <a:lstStyle/>
          <a:p>
            <a:pPr marL="285750" indent="-285750">
              <a:buFontTx/>
              <a:buChar char="-"/>
            </a:pPr>
            <a:r>
              <a:rPr lang="nl-BE" sz="2400" dirty="0"/>
              <a:t>Looking for specific skills </a:t>
            </a:r>
            <a:r>
              <a:rPr lang="nl-BE" sz="2400" dirty="0" err="1"/>
              <a:t>for</a:t>
            </a:r>
            <a:r>
              <a:rPr lang="nl-BE" sz="2400" dirty="0"/>
              <a:t> Arts students across Europe</a:t>
            </a:r>
          </a:p>
          <a:p>
            <a:pPr marL="285750" indent="-285750">
              <a:buFontTx/>
              <a:buChar char="-"/>
            </a:pPr>
            <a:r>
              <a:rPr lang="nl-BE" sz="2400" dirty="0"/>
              <a:t>Questionnaire among 1306 Arts students and a control group of 231 non-Arts students</a:t>
            </a:r>
          </a:p>
          <a:p>
            <a:pPr marL="285750" indent="-285750">
              <a:buFontTx/>
              <a:buChar char="-"/>
            </a:pPr>
            <a:r>
              <a:rPr lang="nl-BE" sz="2400" dirty="0"/>
              <a:t>Output = detailed skills profile</a:t>
            </a:r>
          </a:p>
          <a:p>
            <a:pPr marL="285750" indent="-285750">
              <a:buFontTx/>
              <a:buChar char="-"/>
            </a:pPr>
            <a:endParaRPr lang="en-US" sz="2400" dirty="0"/>
          </a:p>
        </p:txBody>
      </p:sp>
      <p:sp>
        <p:nvSpPr>
          <p:cNvPr id="12" name="Title 1"/>
          <p:cNvSpPr txBox="1">
            <a:spLocks/>
          </p:cNvSpPr>
          <p:nvPr/>
        </p:nvSpPr>
        <p:spPr>
          <a:xfrm>
            <a:off x="838200" y="337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t>Skill Profile: </a:t>
            </a:r>
            <a:br>
              <a:rPr lang="en-US" b="1" dirty="0"/>
            </a:br>
            <a:r>
              <a:rPr lang="en-US" b="1" dirty="0" err="1"/>
              <a:t>research-based</a:t>
            </a:r>
            <a:endParaRPr lang="nl-BE" b="1" dirty="0"/>
          </a:p>
        </p:txBody>
      </p:sp>
    </p:spTree>
    <p:extLst>
      <p:ext uri="{BB962C8B-B14F-4D97-AF65-F5344CB8AC3E}">
        <p14:creationId xmlns:p14="http://schemas.microsoft.com/office/powerpoint/2010/main" val="401241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Arts skills profile</a:t>
            </a:r>
            <a:endParaRPr lang="nl-BE" b="1" dirty="0"/>
          </a:p>
        </p:txBody>
      </p:sp>
      <p:graphicFrame>
        <p:nvGraphicFramePr>
          <p:cNvPr id="6" name="Diagram 5"/>
          <p:cNvGraphicFramePr/>
          <p:nvPr/>
        </p:nvGraphicFramePr>
        <p:xfrm>
          <a:off x="1884217" y="1240447"/>
          <a:ext cx="9304714" cy="5541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29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KNOWLEDGE &amp; INFORMATION</a:t>
            </a:r>
            <a:endParaRPr lang="nl-BE" sz="4800" b="1" dirty="0">
              <a:solidFill>
                <a:schemeClr val="bg1"/>
              </a:solidFill>
            </a:endParaRPr>
          </a:p>
        </p:txBody>
      </p:sp>
      <p:sp>
        <p:nvSpPr>
          <p:cNvPr id="3" name="Content Placeholder 2">
            <a:extLst>
              <a:ext uri="{FF2B5EF4-FFF2-40B4-BE49-F238E27FC236}">
                <a16:creationId xmlns:a16="http://schemas.microsoft.com/office/drawing/2014/main" id="{B45190B8-DC6F-472F-BCBF-C93E08DF8AFE}"/>
              </a:ext>
            </a:extLst>
          </p:cNvPr>
          <p:cNvSpPr>
            <a:spLocks noGrp="1"/>
          </p:cNvSpPr>
          <p:nvPr>
            <p:ph sz="half" idx="1"/>
          </p:nvPr>
        </p:nvSpPr>
        <p:spPr>
          <a:xfrm>
            <a:off x="1322941" y="2098178"/>
            <a:ext cx="5877993" cy="3462471"/>
          </a:xfrm>
        </p:spPr>
        <p:txBody>
          <a:bodyPr>
            <a:normAutofit lnSpcReduction="10000"/>
          </a:bodyPr>
          <a:lstStyle/>
          <a:p>
            <a:pPr marL="0" indent="0">
              <a:buNone/>
            </a:pPr>
            <a:r>
              <a:rPr lang="nl-BE" sz="2200" dirty="0"/>
              <a:t>Arts students expertly </a:t>
            </a:r>
            <a:r>
              <a:rPr lang="nl-BE" sz="2200" b="1" dirty="0"/>
              <a:t>handle </a:t>
            </a:r>
            <a:r>
              <a:rPr lang="nl-BE" sz="2200" dirty="0"/>
              <a:t>and </a:t>
            </a:r>
            <a:r>
              <a:rPr lang="nl-BE" sz="2200" b="1" dirty="0"/>
              <a:t>manage </a:t>
            </a:r>
            <a:r>
              <a:rPr lang="nl-BE" sz="2200" dirty="0"/>
              <a:t>information and knowledge in a four-step process:</a:t>
            </a:r>
          </a:p>
          <a:p>
            <a:pPr marL="457200" indent="-457200">
              <a:buAutoNum type="arabicParenBoth"/>
            </a:pPr>
            <a:r>
              <a:rPr lang="nl-BE" sz="2200" dirty="0"/>
              <a:t>Finding the right information to solve a problem; </a:t>
            </a:r>
          </a:p>
          <a:p>
            <a:pPr marL="457200" indent="-457200">
              <a:buAutoNum type="arabicParenBoth"/>
            </a:pPr>
            <a:r>
              <a:rPr lang="nl-BE" sz="2200" dirty="0"/>
              <a:t>thinking about it by distilling the abstract from the concrete; </a:t>
            </a:r>
          </a:p>
          <a:p>
            <a:pPr marL="457200" indent="-457200">
              <a:buAutoNum type="arabicParenBoth"/>
            </a:pPr>
            <a:r>
              <a:rPr lang="nl-BE" sz="2200" dirty="0"/>
              <a:t>synthesize, reducing large amounts of information to its essence; </a:t>
            </a:r>
          </a:p>
          <a:p>
            <a:pPr marL="457200" indent="-457200">
              <a:buAutoNum type="arabicParenBoth"/>
            </a:pPr>
            <a:r>
              <a:rPr lang="nl-BE" sz="2200" dirty="0"/>
              <a:t>Formulate findings in the most appropriate manner</a:t>
            </a:r>
          </a:p>
        </p:txBody>
      </p:sp>
      <p:pic>
        <p:nvPicPr>
          <p:cNvPr id="5" name="Picture 4" descr="A picture containing text&#10;&#10;Description automatically generated">
            <a:extLst>
              <a:ext uri="{FF2B5EF4-FFF2-40B4-BE49-F238E27FC236}">
                <a16:creationId xmlns:a16="http://schemas.microsoft.com/office/drawing/2014/main" id="{DDCF31E0-FCA7-4B52-9198-D4275914D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219" y="1825622"/>
            <a:ext cx="4007581" cy="4007581"/>
          </a:xfrm>
          <a:prstGeom prst="rect">
            <a:avLst/>
          </a:prstGeom>
          <a:noFill/>
        </p:spPr>
      </p:pic>
    </p:spTree>
    <p:extLst>
      <p:ext uri="{BB962C8B-B14F-4D97-AF65-F5344CB8AC3E}">
        <p14:creationId xmlns:p14="http://schemas.microsoft.com/office/powerpoint/2010/main" val="384871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F463-9185-4F25-8587-3016BE2501CD}"/>
              </a:ext>
            </a:extLst>
          </p:cNvPr>
          <p:cNvSpPr>
            <a:spLocks noGrp="1"/>
          </p:cNvSpPr>
          <p:nvPr>
            <p:ph type="title"/>
          </p:nvPr>
        </p:nvSpPr>
        <p:spPr>
          <a:xfrm>
            <a:off x="838200" y="365125"/>
            <a:ext cx="10515600" cy="1325563"/>
          </a:xfrm>
          <a:prstGeom prst="roundRect">
            <a:avLst/>
          </a:prstGeom>
          <a:solidFill>
            <a:schemeClr val="accent2"/>
          </a:solidFill>
        </p:spPr>
        <p:txBody>
          <a:bodyPr anchor="ctr">
            <a:normAutofit/>
          </a:bodyPr>
          <a:lstStyle/>
          <a:p>
            <a:pPr algn="ctr"/>
            <a:r>
              <a:rPr lang="en-US" sz="4800" b="1" dirty="0">
                <a:solidFill>
                  <a:schemeClr val="bg1"/>
                </a:solidFill>
              </a:rPr>
              <a:t>KNOWLEDGE &amp; INFORMATION</a:t>
            </a:r>
            <a:endParaRPr lang="nl-BE" sz="4800" b="1" dirty="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DDCF31E0-FCA7-4B52-9198-D4275914D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219" y="1825622"/>
            <a:ext cx="4007581" cy="4007581"/>
          </a:xfrm>
          <a:prstGeom prst="rect">
            <a:avLst/>
          </a:prstGeom>
          <a:noFill/>
        </p:spPr>
      </p:pic>
      <p:sp>
        <p:nvSpPr>
          <p:cNvPr id="6" name="Rectangle 5">
            <a:extLst>
              <a:ext uri="{FF2B5EF4-FFF2-40B4-BE49-F238E27FC236}">
                <a16:creationId xmlns:a16="http://schemas.microsoft.com/office/drawing/2014/main" id="{936E55E0-43FA-46DD-898F-9E994A84C5E2}"/>
              </a:ext>
            </a:extLst>
          </p:cNvPr>
          <p:cNvSpPr/>
          <p:nvPr/>
        </p:nvSpPr>
        <p:spPr>
          <a:xfrm>
            <a:off x="1956444" y="334543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can bring together information from different sources into a whole."</a:t>
            </a:r>
          </a:p>
        </p:txBody>
      </p:sp>
      <p:sp>
        <p:nvSpPr>
          <p:cNvPr id="7" name="Rechthoek 3">
            <a:extLst>
              <a:ext uri="{FF2B5EF4-FFF2-40B4-BE49-F238E27FC236}">
                <a16:creationId xmlns:a16="http://schemas.microsoft.com/office/drawing/2014/main" id="{016682B5-5D67-46DA-8F78-2EA8B6C32A82}"/>
              </a:ext>
            </a:extLst>
          </p:cNvPr>
          <p:cNvSpPr/>
          <p:nvPr/>
        </p:nvSpPr>
        <p:spPr>
          <a:xfrm>
            <a:off x="1111590" y="334543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66</a:t>
            </a:r>
          </a:p>
        </p:txBody>
      </p:sp>
      <p:sp>
        <p:nvSpPr>
          <p:cNvPr id="8" name="Rectangle 2">
            <a:extLst>
              <a:ext uri="{FF2B5EF4-FFF2-40B4-BE49-F238E27FC236}">
                <a16:creationId xmlns:a16="http://schemas.microsoft.com/office/drawing/2014/main" id="{834AF749-A94B-46BC-9BBA-E55AC6DBF7A5}"/>
              </a:ext>
            </a:extLst>
          </p:cNvPr>
          <p:cNvSpPr/>
          <p:nvPr/>
        </p:nvSpPr>
        <p:spPr>
          <a:xfrm>
            <a:off x="1956444" y="200495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"I can interpret results from research."</a:t>
            </a:r>
          </a:p>
        </p:txBody>
      </p:sp>
      <p:sp>
        <p:nvSpPr>
          <p:cNvPr id="9" name="Rechthoek 9">
            <a:extLst>
              <a:ext uri="{FF2B5EF4-FFF2-40B4-BE49-F238E27FC236}">
                <a16:creationId xmlns:a16="http://schemas.microsoft.com/office/drawing/2014/main" id="{54709ED6-415B-432D-9626-7FE1499F9D8B}"/>
              </a:ext>
            </a:extLst>
          </p:cNvPr>
          <p:cNvSpPr/>
          <p:nvPr/>
        </p:nvSpPr>
        <p:spPr>
          <a:xfrm>
            <a:off x="1111590" y="200495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36</a:t>
            </a:r>
          </a:p>
        </p:txBody>
      </p:sp>
      <p:sp>
        <p:nvSpPr>
          <p:cNvPr id="10" name="Rectangle 2">
            <a:extLst>
              <a:ext uri="{FF2B5EF4-FFF2-40B4-BE49-F238E27FC236}">
                <a16:creationId xmlns:a16="http://schemas.microsoft.com/office/drawing/2014/main" id="{DCB77FD7-D915-4DA1-B286-2B4F0E1D63C7}"/>
              </a:ext>
            </a:extLst>
          </p:cNvPr>
          <p:cNvSpPr/>
          <p:nvPr/>
        </p:nvSpPr>
        <p:spPr>
          <a:xfrm>
            <a:off x="1956444" y="4633586"/>
            <a:ext cx="5711296" cy="10889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r>
            <a:endParaRPr lang="nl-BE" sz="2400" dirty="0">
              <a:solidFill>
                <a:schemeClr val="tx1"/>
              </a:solidFill>
            </a:endParaRPr>
          </a:p>
        </p:txBody>
      </p:sp>
      <p:sp>
        <p:nvSpPr>
          <p:cNvPr id="11" name="Rechthoek 9">
            <a:extLst>
              <a:ext uri="{FF2B5EF4-FFF2-40B4-BE49-F238E27FC236}">
                <a16:creationId xmlns:a16="http://schemas.microsoft.com/office/drawing/2014/main" id="{1E511B73-EE52-4A64-9112-4649EE726E40}"/>
              </a:ext>
            </a:extLst>
          </p:cNvPr>
          <p:cNvSpPr/>
          <p:nvPr/>
        </p:nvSpPr>
        <p:spPr>
          <a:xfrm>
            <a:off x="1111590" y="4633586"/>
            <a:ext cx="844854" cy="10889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item</a:t>
            </a:r>
            <a:br>
              <a:rPr lang="nl-BE" dirty="0"/>
            </a:br>
            <a:r>
              <a:rPr lang="nl-BE" dirty="0"/>
              <a:t>...</a:t>
            </a:r>
          </a:p>
        </p:txBody>
      </p:sp>
    </p:spTree>
    <p:extLst>
      <p:ext uri="{BB962C8B-B14F-4D97-AF65-F5344CB8AC3E}">
        <p14:creationId xmlns:p14="http://schemas.microsoft.com/office/powerpoint/2010/main" val="167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ET-H ppt template.potx" id="{52328F6E-8E3B-8442-A7F7-47187CDC6913}" vid="{41BFB16C-B4DC-CC4A-A0A8-FE18B10C12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FBFC6003EF394A9BDAB9BB94C21182" ma:contentTypeVersion="13" ma:contentTypeDescription="Create a new document." ma:contentTypeScope="" ma:versionID="48c9f797668337723a613af6a67a64b6">
  <xsd:schema xmlns:xsd="http://www.w3.org/2001/XMLSchema" xmlns:xs="http://www.w3.org/2001/XMLSchema" xmlns:p="http://schemas.microsoft.com/office/2006/metadata/properties" xmlns:ns2="7991cf9c-cf13-4204-b58c-d116095dd9cf" xmlns:ns3="d724ec17-23b7-412e-890f-6fa034413f9a" targetNamespace="http://schemas.microsoft.com/office/2006/metadata/properties" ma:root="true" ma:fieldsID="4b5129dcb992b715d6195a9a8d6a6af6" ns2:_="" ns3:_="">
    <xsd:import namespace="7991cf9c-cf13-4204-b58c-d116095dd9cf"/>
    <xsd:import namespace="d724ec17-23b7-412e-890f-6fa034413f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91cf9c-cf13-4204-b58c-d116095dd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b6fc0cd-01fe-45a4-a6f7-42bcc5426b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24ec17-23b7-412e-890f-6fa034413f9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18503f5-000f-4af3-b910-5fd5cfd4d2ca}" ma:internalName="TaxCatchAll" ma:showField="CatchAllData" ma:web="d724ec17-23b7-412e-890f-6fa034413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91cf9c-cf13-4204-b58c-d116095dd9cf">
      <Terms xmlns="http://schemas.microsoft.com/office/infopath/2007/PartnerControls"/>
    </lcf76f155ced4ddcb4097134ff3c332f>
    <TaxCatchAll xmlns="d724ec17-23b7-412e-890f-6fa034413f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B752F-D319-45A3-9253-05F2F4648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91cf9c-cf13-4204-b58c-d116095dd9cf"/>
    <ds:schemaRef ds:uri="d724ec17-23b7-412e-890f-6fa034413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0EF0E1-1DAC-477E-BF30-D2E7E3A2BF91}">
  <ds:schemaRefs>
    <ds:schemaRef ds:uri="http://schemas.microsoft.com/office/2006/documentManagement/types"/>
    <ds:schemaRef ds:uri="7991cf9c-cf13-4204-b58c-d116095dd9cf"/>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www.w3.org/XML/1998/namespace"/>
    <ds:schemaRef ds:uri="http://purl.org/dc/dcmitype/"/>
    <ds:schemaRef ds:uri="d724ec17-23b7-412e-890f-6fa034413f9a"/>
  </ds:schemaRefs>
</ds:datastoreItem>
</file>

<file path=customXml/itemProps3.xml><?xml version="1.0" encoding="utf-8"?>
<ds:datastoreItem xmlns:ds="http://schemas.openxmlformats.org/officeDocument/2006/customXml" ds:itemID="{B43207AB-FB53-4608-89FD-5FD99F109C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ASSET-H ppt template</Template>
  <TotalTime>0</TotalTime>
  <Words>2611</Words>
  <Application>Microsoft Office PowerPoint</Application>
  <PresentationFormat>Widescreen</PresentationFormat>
  <Paragraphs>282</Paragraphs>
  <Slides>43</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Gill Sans MT</vt:lpstr>
      <vt:lpstr>Symbol</vt:lpstr>
      <vt:lpstr>Wingdings</vt:lpstr>
      <vt:lpstr>Office Theme</vt:lpstr>
      <vt:lpstr>YOUR SKILLS AS A TICKET TO EMPLOYABILITY!</vt:lpstr>
      <vt:lpstr>Session about your skills</vt:lpstr>
      <vt:lpstr>Your skills</vt:lpstr>
      <vt:lpstr>The skills of an Arts student? </vt:lpstr>
      <vt:lpstr>Skill Profile:  research-based</vt:lpstr>
      <vt:lpstr>PowerPoint Presentation</vt:lpstr>
      <vt:lpstr>Arts skills profile</vt:lpstr>
      <vt:lpstr>KNOWLEDGE &amp; INFORMATION</vt:lpstr>
      <vt:lpstr>KNOWLEDGE &amp; INFORMATION</vt:lpstr>
      <vt:lpstr>COMMUNICATION</vt:lpstr>
      <vt:lpstr>COMMUNICATION</vt:lpstr>
      <vt:lpstr>LANGUAGE</vt:lpstr>
      <vt:lpstr>LANGUAGE</vt:lpstr>
      <vt:lpstr>PROJECT</vt:lpstr>
      <vt:lpstr>PROJECT</vt:lpstr>
      <vt:lpstr>CREATIVITY</vt:lpstr>
      <vt:lpstr>CREATIVITY</vt:lpstr>
      <vt:lpstr>INTERCULTURALITY</vt:lpstr>
      <vt:lpstr>INTERCULTURALITY</vt:lpstr>
      <vt:lpstr>www.assethproject.eu</vt:lpstr>
      <vt:lpstr>www.assethproject.eu</vt:lpstr>
      <vt:lpstr>H-You: Humanities Explorer</vt:lpstr>
      <vt:lpstr>Why?</vt:lpstr>
      <vt:lpstr>www.assethproject.eu</vt:lpstr>
      <vt:lpstr>H-You: Humanities Explorer</vt:lpstr>
      <vt:lpstr>H-You: Humanities Explorer</vt:lpstr>
      <vt:lpstr>What does the result mean?</vt:lpstr>
      <vt:lpstr>What does the result mean?</vt:lpstr>
      <vt:lpstr>Break</vt:lpstr>
      <vt:lpstr>The activities</vt:lpstr>
      <vt:lpstr>The next step?</vt:lpstr>
      <vt:lpstr>H-You: Humanities Explorer</vt:lpstr>
      <vt:lpstr>Why reflect?</vt:lpstr>
      <vt:lpstr>"Perceived employability"</vt:lpstr>
      <vt:lpstr>Where do you want to work?</vt:lpstr>
      <vt:lpstr>Peer reflection</vt:lpstr>
      <vt:lpstr>Peer reflection</vt:lpstr>
      <vt:lpstr>Collect your statements</vt:lpstr>
      <vt:lpstr>Collect your statements</vt:lpstr>
      <vt:lpstr>Collect your statements</vt:lpstr>
      <vt:lpstr>What next?</vt:lpstr>
      <vt:lpstr>What next?</vt:lpstr>
      <vt:lpstr>Thanks! </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Catho Jacobs</dc:creator>
  <cp:keywords>, docId:19E371D888483C6C43A6BDD90A76C32C</cp:keywords>
  <cp:lastModifiedBy>Catho Jacobs</cp:lastModifiedBy>
  <cp:revision>12</cp:revision>
  <dcterms:created xsi:type="dcterms:W3CDTF">2023-02-15T10:13:17Z</dcterms:created>
  <dcterms:modified xsi:type="dcterms:W3CDTF">2023-04-26T08:16:18Z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0x0101005DFBFC6003EF394A9BDAB9BB94C21182</vt:lpwstr>
  </property>
</Properties>
</file>